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8"/>
  </p:notesMasterIdLst>
  <p:sldIdLst>
    <p:sldId id="256" r:id="rId2"/>
    <p:sldId id="287" r:id="rId3"/>
    <p:sldId id="279" r:id="rId4"/>
    <p:sldId id="261" r:id="rId5"/>
    <p:sldId id="270" r:id="rId6"/>
    <p:sldId id="271" r:id="rId7"/>
    <p:sldId id="272" r:id="rId8"/>
    <p:sldId id="262" r:id="rId9"/>
    <p:sldId id="278" r:id="rId10"/>
    <p:sldId id="280" r:id="rId11"/>
    <p:sldId id="263" r:id="rId12"/>
    <p:sldId id="289" r:id="rId13"/>
    <p:sldId id="290" r:id="rId14"/>
    <p:sldId id="282" r:id="rId15"/>
    <p:sldId id="283" r:id="rId16"/>
    <p:sldId id="284" r:id="rId17"/>
    <p:sldId id="285" r:id="rId18"/>
    <p:sldId id="264" r:id="rId19"/>
    <p:sldId id="267" r:id="rId20"/>
    <p:sldId id="275" r:id="rId21"/>
    <p:sldId id="268" r:id="rId22"/>
    <p:sldId id="269" r:id="rId23"/>
    <p:sldId id="281" r:id="rId24"/>
    <p:sldId id="266" r:id="rId25"/>
    <p:sldId id="288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BF3E8F-2F34-B651-DA28-FB62AA896BCD}" v="41" dt="2021-11-18T17:33:38.931"/>
    <p1510:client id="{0D516E61-1862-30D9-21C2-312CF19CD214}" v="66" dt="2021-11-18T06:32:38.527"/>
    <p1510:client id="{13FE8A57-721C-CEDE-4AE4-7DB34C3FFA48}" v="4" dt="2021-11-19T15:09:26.650"/>
    <p1510:client id="{186B4F2E-01E3-67AC-16B3-6D71E1F09ABA}" v="29" dt="2021-11-18T15:29:52.703"/>
    <p1510:client id="{193230F4-3FA8-A260-4E99-A38953EE1FDC}" v="759" dt="2021-11-18T17:38:28.430"/>
    <p1510:client id="{1E5E8C4A-F319-6838-CC53-BAF73609F551}" v="140" dt="2021-11-17T22:18:38.572"/>
    <p1510:client id="{1F1E23F1-5716-2FE3-17E6-DF263283DAC5}" v="9" dt="2021-11-16T23:34:07.256"/>
    <p1510:client id="{29833AC2-30DD-7B7A-1705-DD43A6A11390}" v="53" dt="2021-11-18T23:58:50.258"/>
    <p1510:client id="{2C7F1C8B-8E66-2449-F557-575801F2D2D2}" v="2" dt="2021-11-19T15:09:42.636"/>
    <p1510:client id="{2EE185CF-FBAE-91F2-C263-251DA81A0715}" v="2" dt="2021-11-12T18:03:12.717"/>
    <p1510:client id="{32689043-A7E8-41F7-ADBC-C6CD46247440}" v="4" dt="2021-11-18T20:51:15.725"/>
    <p1510:client id="{38DBE24B-7F3B-C3D9-0AAF-B78836268897}" v="57" dt="2021-11-18T22:58:02.031"/>
    <p1510:client id="{3E12BA3A-FC05-CDC3-EFE0-BB05335DE35C}" v="140" dt="2021-11-18T22:52:18.547"/>
    <p1510:client id="{3F99C7F9-ED76-2D57-F6DB-BD9EA9DF0D0F}" v="109" dt="2021-11-12T22:58:37.568"/>
    <p1510:client id="{4AC7309C-697B-6D97-54A7-B5D621642FA7}" v="197" dt="2021-11-18T17:53:46.111"/>
    <p1510:client id="{53B61195-9A45-4192-AB3B-8089862BF82B}" v="4" dt="2021-11-19T06:55:51.008"/>
    <p1510:client id="{56DC933A-F6E0-2F70-97DF-2C266DBAA27B}" v="2" dt="2021-11-18T04:05:52.243"/>
    <p1510:client id="{58916672-5876-A8A3-1CDC-2385E070889B}" v="2" dt="2021-11-18T00:56:08.137"/>
    <p1510:client id="{5DDE7796-BAF7-F17F-5682-5187D9D8615D}" v="3305" dt="2021-11-18T17:19:34.195"/>
    <p1510:client id="{6E5EF90B-E016-8B31-2A20-A70CA4BCA770}" v="11" dt="2021-11-17T15:19:31.546"/>
    <p1510:client id="{84944CF1-936C-BEC9-CAB9-48EB303694FD}" v="10" dt="2021-11-18T19:39:13.407"/>
    <p1510:client id="{8A34A0B3-D11E-D3C5-EAD9-B83DFE2A0679}" v="3" dt="2021-11-19T14:57:49.557"/>
    <p1510:client id="{94BF9DD3-FEB6-C5BD-D23E-809B8709BE58}" v="19" dt="2021-11-19T15:09:04.721"/>
    <p1510:client id="{9A165C0F-47F5-C727-B960-DE13118EBC14}" v="13" dt="2021-11-16T22:34:20.474"/>
    <p1510:client id="{A3205736-337B-53AD-ECDD-56625268295A}" v="710" dt="2021-11-19T03:53:25.793"/>
    <p1510:client id="{BCA08ADD-623D-8B88-5DB5-2E992DD5C00C}" v="290" dt="2021-11-16T03:08:02.527"/>
    <p1510:client id="{C14E7203-9C47-B409-6D7D-77EDCDC74E8A}" v="31" dt="2021-11-15T20:36:22.185"/>
    <p1510:client id="{C225901E-4A9F-534E-64CC-A61A228BA0F6}" v="90" dt="2021-11-18T18:06:56.363"/>
    <p1510:client id="{C2EBB3DB-A064-4722-6FDF-C1229D1158BF}" v="87" dt="2021-11-12T22:13:05.813"/>
    <p1510:client id="{D3CCA55B-EF77-2D3A-FEC9-21A5F471CCB5}" v="5" dt="2021-11-16T22:33:24.293"/>
    <p1510:client id="{DAC9EF6A-428C-7C95-75E6-D0172EC052A6}" v="603" dt="2021-11-18T04:10:00.792"/>
    <p1510:client id="{DF6AFEAC-1476-8982-0C50-10B064B673AB}" v="7" dt="2021-11-15T16:14:00.430"/>
    <p1510:client id="{E4830C34-A512-0794-881A-B7623644507A}" v="381" dt="2021-11-18T02:15:30.188"/>
    <p1510:client id="{EAAC45D4-7D96-2176-DA17-51AA62AA77A6}" v="34" dt="2021-11-15T22:42:31.944"/>
    <p1510:client id="{F87007ED-7D86-03C6-1BFE-91ACF0562526}" v="295" dt="2021-11-16T22:17:18.117"/>
    <p1510:client id="{F906B44E-D29B-E0DA-5012-001C9F1C578F}" v="275" dt="2021-11-18T22:44:23.015"/>
    <p1510:client id="{FFC4D9C8-7254-E0A9-3932-241B0C815DC5}" v="4" dt="2021-11-18T15:10:18.7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2q1p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p2q1p2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p2q1p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p2q1p22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Book%20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Book%20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Book%20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3-Day Sales by Holiday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[p2q1p21.xlsx]in!$C$1</c:f>
              <c:strCache>
                <c:ptCount val="1"/>
                <c:pt idx="0">
                  <c:v>Total Sales (mil)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[p2q1p21.xlsx]in!$A$2:$B$71</c:f>
              <c:multiLvlStrCache>
                <c:ptCount val="69"/>
                <c:lvl>
                  <c:pt idx="0">
                    <c:v>2012</c:v>
                  </c:pt>
                  <c:pt idx="1">
                    <c:v>2013</c:v>
                  </c:pt>
                  <c:pt idx="2">
                    <c:v>2014</c:v>
                  </c:pt>
                  <c:pt idx="3">
                    <c:v>2015</c:v>
                  </c:pt>
                  <c:pt idx="4">
                    <c:v>2016</c:v>
                  </c:pt>
                  <c:pt idx="5">
                    <c:v>2017</c:v>
                  </c:pt>
                  <c:pt idx="6">
                    <c:v>2018</c:v>
                  </c:pt>
                  <c:pt idx="7">
                    <c:v>2019</c:v>
                  </c:pt>
                  <c:pt idx="8">
                    <c:v>2020</c:v>
                  </c:pt>
                  <c:pt idx="10">
                    <c:v>2012</c:v>
                  </c:pt>
                  <c:pt idx="11">
                    <c:v>2013</c:v>
                  </c:pt>
                  <c:pt idx="12">
                    <c:v>2014</c:v>
                  </c:pt>
                  <c:pt idx="13">
                    <c:v>2015</c:v>
                  </c:pt>
                  <c:pt idx="14">
                    <c:v>2016</c:v>
                  </c:pt>
                  <c:pt idx="15">
                    <c:v>2017</c:v>
                  </c:pt>
                  <c:pt idx="16">
                    <c:v>2018</c:v>
                  </c:pt>
                  <c:pt idx="17">
                    <c:v>2019</c:v>
                  </c:pt>
                  <c:pt idx="18">
                    <c:v>2020</c:v>
                  </c:pt>
                  <c:pt idx="20">
                    <c:v>2012</c:v>
                  </c:pt>
                  <c:pt idx="21">
                    <c:v>2013</c:v>
                  </c:pt>
                  <c:pt idx="22">
                    <c:v>2014</c:v>
                  </c:pt>
                  <c:pt idx="23">
                    <c:v>2015</c:v>
                  </c:pt>
                  <c:pt idx="24">
                    <c:v>2016</c:v>
                  </c:pt>
                  <c:pt idx="25">
                    <c:v>2017</c:v>
                  </c:pt>
                  <c:pt idx="26">
                    <c:v>2018</c:v>
                  </c:pt>
                  <c:pt idx="27">
                    <c:v>2019</c:v>
                  </c:pt>
                  <c:pt idx="28">
                    <c:v>2020</c:v>
                  </c:pt>
                  <c:pt idx="30">
                    <c:v>2012</c:v>
                  </c:pt>
                  <c:pt idx="31">
                    <c:v>2013</c:v>
                  </c:pt>
                  <c:pt idx="32">
                    <c:v>2014</c:v>
                  </c:pt>
                  <c:pt idx="33">
                    <c:v>2015</c:v>
                  </c:pt>
                  <c:pt idx="34">
                    <c:v>2016</c:v>
                  </c:pt>
                  <c:pt idx="35">
                    <c:v>2017</c:v>
                  </c:pt>
                  <c:pt idx="36">
                    <c:v>2018</c:v>
                  </c:pt>
                  <c:pt idx="37">
                    <c:v>2019</c:v>
                  </c:pt>
                  <c:pt idx="38">
                    <c:v>2020</c:v>
                  </c:pt>
                  <c:pt idx="40">
                    <c:v>2012</c:v>
                  </c:pt>
                  <c:pt idx="41">
                    <c:v>2013</c:v>
                  </c:pt>
                  <c:pt idx="42">
                    <c:v>2014</c:v>
                  </c:pt>
                  <c:pt idx="43">
                    <c:v>2015</c:v>
                  </c:pt>
                  <c:pt idx="44">
                    <c:v>2016</c:v>
                  </c:pt>
                  <c:pt idx="45">
                    <c:v>2017</c:v>
                  </c:pt>
                  <c:pt idx="46">
                    <c:v>2018</c:v>
                  </c:pt>
                  <c:pt idx="47">
                    <c:v>2019</c:v>
                  </c:pt>
                  <c:pt idx="48">
                    <c:v>2020</c:v>
                  </c:pt>
                  <c:pt idx="50">
                    <c:v>2012</c:v>
                  </c:pt>
                  <c:pt idx="51">
                    <c:v>2013</c:v>
                  </c:pt>
                  <c:pt idx="52">
                    <c:v>2014</c:v>
                  </c:pt>
                  <c:pt idx="53">
                    <c:v>2015</c:v>
                  </c:pt>
                  <c:pt idx="54">
                    <c:v>2016</c:v>
                  </c:pt>
                  <c:pt idx="55">
                    <c:v>2017</c:v>
                  </c:pt>
                  <c:pt idx="56">
                    <c:v>2018</c:v>
                  </c:pt>
                  <c:pt idx="57">
                    <c:v>2019</c:v>
                  </c:pt>
                  <c:pt idx="58">
                    <c:v>2020</c:v>
                  </c:pt>
                  <c:pt idx="60">
                    <c:v>2012</c:v>
                  </c:pt>
                  <c:pt idx="61">
                    <c:v>2013</c:v>
                  </c:pt>
                  <c:pt idx="62">
                    <c:v>2014</c:v>
                  </c:pt>
                  <c:pt idx="63">
                    <c:v>2015</c:v>
                  </c:pt>
                  <c:pt idx="64">
                    <c:v>2016</c:v>
                  </c:pt>
                  <c:pt idx="65">
                    <c:v>2017</c:v>
                  </c:pt>
                  <c:pt idx="66">
                    <c:v>2018</c:v>
                  </c:pt>
                  <c:pt idx="67">
                    <c:v>2019</c:v>
                  </c:pt>
                  <c:pt idx="68">
                    <c:v>2020</c:v>
                  </c:pt>
                </c:lvl>
                <c:lvl>
                  <c:pt idx="0">
                    <c:v>4th of July</c:v>
                  </c:pt>
                  <c:pt idx="10">
                    <c:v>Christmas</c:v>
                  </c:pt>
                  <c:pt idx="20">
                    <c:v>Cinco de Mayo</c:v>
                  </c:pt>
                  <c:pt idx="30">
                    <c:v>Halloween</c:v>
                  </c:pt>
                  <c:pt idx="40">
                    <c:v>New Year's</c:v>
                  </c:pt>
                  <c:pt idx="50">
                    <c:v>St. Patrick's Day</c:v>
                  </c:pt>
                  <c:pt idx="60">
                    <c:v>None</c:v>
                  </c:pt>
                </c:lvl>
              </c:multiLvlStrCache>
            </c:multiLvlStrRef>
          </c:cat>
          <c:val>
            <c:numRef>
              <c:f>[p2q1p21.xlsx]in!$C$2:$C$71</c:f>
              <c:numCache>
                <c:formatCode>General</c:formatCode>
                <c:ptCount val="70"/>
                <c:pt idx="0">
                  <c:v>2.4</c:v>
                </c:pt>
                <c:pt idx="1">
                  <c:v>3.62</c:v>
                </c:pt>
                <c:pt idx="2">
                  <c:v>1.17</c:v>
                </c:pt>
                <c:pt idx="3">
                  <c:v>7.0000000000000007E-2</c:v>
                </c:pt>
                <c:pt idx="4">
                  <c:v>0</c:v>
                </c:pt>
                <c:pt idx="5">
                  <c:v>2.5299999999999998</c:v>
                </c:pt>
                <c:pt idx="6">
                  <c:v>2.25</c:v>
                </c:pt>
                <c:pt idx="7">
                  <c:v>2.84</c:v>
                </c:pt>
                <c:pt idx="8">
                  <c:v>2.98</c:v>
                </c:pt>
                <c:pt idx="10">
                  <c:v>1.63</c:v>
                </c:pt>
                <c:pt idx="11">
                  <c:v>1.27</c:v>
                </c:pt>
                <c:pt idx="12">
                  <c:v>2.78</c:v>
                </c:pt>
                <c:pt idx="13">
                  <c:v>3.24</c:v>
                </c:pt>
                <c:pt idx="14">
                  <c:v>3.14</c:v>
                </c:pt>
                <c:pt idx="15">
                  <c:v>2.1800000000000002</c:v>
                </c:pt>
                <c:pt idx="16">
                  <c:v>0.08</c:v>
                </c:pt>
                <c:pt idx="17">
                  <c:v>3.16</c:v>
                </c:pt>
                <c:pt idx="18">
                  <c:v>0</c:v>
                </c:pt>
                <c:pt idx="20">
                  <c:v>1.32</c:v>
                </c:pt>
                <c:pt idx="21">
                  <c:v>0</c:v>
                </c:pt>
                <c:pt idx="22">
                  <c:v>1.61</c:v>
                </c:pt>
                <c:pt idx="23">
                  <c:v>2.98</c:v>
                </c:pt>
                <c:pt idx="24">
                  <c:v>4.26</c:v>
                </c:pt>
                <c:pt idx="25">
                  <c:v>3.47</c:v>
                </c:pt>
                <c:pt idx="26">
                  <c:v>2.2799999999999998</c:v>
                </c:pt>
                <c:pt idx="27">
                  <c:v>1.28</c:v>
                </c:pt>
                <c:pt idx="28">
                  <c:v>3.47</c:v>
                </c:pt>
                <c:pt idx="30">
                  <c:v>3.33</c:v>
                </c:pt>
                <c:pt idx="31">
                  <c:v>3.38</c:v>
                </c:pt>
                <c:pt idx="32">
                  <c:v>2.83</c:v>
                </c:pt>
                <c:pt idx="33">
                  <c:v>1.23</c:v>
                </c:pt>
                <c:pt idx="34">
                  <c:v>1.6</c:v>
                </c:pt>
                <c:pt idx="35">
                  <c:v>2.3199999999999998</c:v>
                </c:pt>
                <c:pt idx="36">
                  <c:v>4.6900000000000004</c:v>
                </c:pt>
                <c:pt idx="37">
                  <c:v>4.4000000000000004</c:v>
                </c:pt>
                <c:pt idx="38">
                  <c:v>0</c:v>
                </c:pt>
                <c:pt idx="40">
                  <c:v>1.21</c:v>
                </c:pt>
                <c:pt idx="41">
                  <c:v>1.5</c:v>
                </c:pt>
                <c:pt idx="42">
                  <c:v>3.38</c:v>
                </c:pt>
                <c:pt idx="43">
                  <c:v>2.9</c:v>
                </c:pt>
                <c:pt idx="44">
                  <c:v>1.99</c:v>
                </c:pt>
                <c:pt idx="45">
                  <c:v>0.68</c:v>
                </c:pt>
                <c:pt idx="46">
                  <c:v>2.23</c:v>
                </c:pt>
                <c:pt idx="47">
                  <c:v>2.75</c:v>
                </c:pt>
                <c:pt idx="48">
                  <c:v>0</c:v>
                </c:pt>
                <c:pt idx="50">
                  <c:v>1.25</c:v>
                </c:pt>
                <c:pt idx="51">
                  <c:v>0.01</c:v>
                </c:pt>
                <c:pt idx="52">
                  <c:v>1.43</c:v>
                </c:pt>
                <c:pt idx="53">
                  <c:v>3.52</c:v>
                </c:pt>
                <c:pt idx="54">
                  <c:v>3.5</c:v>
                </c:pt>
                <c:pt idx="55">
                  <c:v>3.27</c:v>
                </c:pt>
                <c:pt idx="56">
                  <c:v>1.7</c:v>
                </c:pt>
                <c:pt idx="57">
                  <c:v>0.51</c:v>
                </c:pt>
                <c:pt idx="58">
                  <c:v>3.01</c:v>
                </c:pt>
                <c:pt idx="60">
                  <c:v>3.33</c:v>
                </c:pt>
                <c:pt idx="61">
                  <c:v>3.31</c:v>
                </c:pt>
                <c:pt idx="62">
                  <c:v>3.68</c:v>
                </c:pt>
                <c:pt idx="63">
                  <c:v>3.79</c:v>
                </c:pt>
                <c:pt idx="64">
                  <c:v>3.64</c:v>
                </c:pt>
                <c:pt idx="65">
                  <c:v>3.67</c:v>
                </c:pt>
                <c:pt idx="66">
                  <c:v>3.96</c:v>
                </c:pt>
                <c:pt idx="67">
                  <c:v>3.98</c:v>
                </c:pt>
                <c:pt idx="68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F7-4245-9B61-144DFFE03A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928193688"/>
        <c:axId val="1017851528"/>
      </c:barChart>
      <c:catAx>
        <c:axId val="928193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7851528"/>
        <c:crosses val="autoZero"/>
        <c:auto val="1"/>
        <c:lblAlgn val="ctr"/>
        <c:lblOffset val="100"/>
        <c:noMultiLvlLbl val="0"/>
      </c:catAx>
      <c:valAx>
        <c:axId val="1017851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3-Day Sales (mil)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8193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3-Day Holiday Sales by Year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[p2q1p22.xlsx]in!$C$1</c:f>
              <c:strCache>
                <c:ptCount val="1"/>
                <c:pt idx="0">
                  <c:v>Total Sales (mil)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[p2q1p22.xlsx]in!$A$2:$B$64</c:f>
              <c:multiLvlStrCache>
                <c:ptCount val="63"/>
                <c:lvl>
                  <c:pt idx="0">
                    <c:v>4th of July</c:v>
                  </c:pt>
                  <c:pt idx="1">
                    <c:v>Christmas</c:v>
                  </c:pt>
                  <c:pt idx="2">
                    <c:v>Cinco de Mayo</c:v>
                  </c:pt>
                  <c:pt idx="3">
                    <c:v>Halloween</c:v>
                  </c:pt>
                  <c:pt idx="4">
                    <c:v>New Year's</c:v>
                  </c:pt>
                  <c:pt idx="5">
                    <c:v>St. Patrick's Day</c:v>
                  </c:pt>
                  <c:pt idx="6">
                    <c:v>None</c:v>
                  </c:pt>
                  <c:pt idx="7">
                    <c:v>4th of July</c:v>
                  </c:pt>
                  <c:pt idx="8">
                    <c:v>Christmas</c:v>
                  </c:pt>
                  <c:pt idx="9">
                    <c:v>Cinco de Mayo</c:v>
                  </c:pt>
                  <c:pt idx="10">
                    <c:v>Halloween</c:v>
                  </c:pt>
                  <c:pt idx="11">
                    <c:v>New Year's</c:v>
                  </c:pt>
                  <c:pt idx="12">
                    <c:v>St. Patrick's Day</c:v>
                  </c:pt>
                  <c:pt idx="13">
                    <c:v>None</c:v>
                  </c:pt>
                  <c:pt idx="14">
                    <c:v>4th of July</c:v>
                  </c:pt>
                  <c:pt idx="15">
                    <c:v>Christmas</c:v>
                  </c:pt>
                  <c:pt idx="16">
                    <c:v>Cinco de Mayo</c:v>
                  </c:pt>
                  <c:pt idx="17">
                    <c:v>Halloween</c:v>
                  </c:pt>
                  <c:pt idx="18">
                    <c:v>New Year's</c:v>
                  </c:pt>
                  <c:pt idx="19">
                    <c:v>St. Patrick's Day</c:v>
                  </c:pt>
                  <c:pt idx="20">
                    <c:v>None</c:v>
                  </c:pt>
                  <c:pt idx="21">
                    <c:v>4th of July</c:v>
                  </c:pt>
                  <c:pt idx="22">
                    <c:v>Christmas</c:v>
                  </c:pt>
                  <c:pt idx="23">
                    <c:v>Cinco de Mayo</c:v>
                  </c:pt>
                  <c:pt idx="24">
                    <c:v>Halloween</c:v>
                  </c:pt>
                  <c:pt idx="25">
                    <c:v>New Year's</c:v>
                  </c:pt>
                  <c:pt idx="26">
                    <c:v>St. Patrick's Day</c:v>
                  </c:pt>
                  <c:pt idx="27">
                    <c:v>None</c:v>
                  </c:pt>
                  <c:pt idx="28">
                    <c:v>4th of July</c:v>
                  </c:pt>
                  <c:pt idx="29">
                    <c:v>Christmas</c:v>
                  </c:pt>
                  <c:pt idx="30">
                    <c:v>Cinco de Mayo</c:v>
                  </c:pt>
                  <c:pt idx="31">
                    <c:v>Halloween</c:v>
                  </c:pt>
                  <c:pt idx="32">
                    <c:v>New Year's</c:v>
                  </c:pt>
                  <c:pt idx="33">
                    <c:v>St. Patrick's Day</c:v>
                  </c:pt>
                  <c:pt idx="34">
                    <c:v>None</c:v>
                  </c:pt>
                  <c:pt idx="35">
                    <c:v>4th of July</c:v>
                  </c:pt>
                  <c:pt idx="36">
                    <c:v>Christmas</c:v>
                  </c:pt>
                  <c:pt idx="37">
                    <c:v>Cinco de Mayo</c:v>
                  </c:pt>
                  <c:pt idx="38">
                    <c:v>Halloween</c:v>
                  </c:pt>
                  <c:pt idx="39">
                    <c:v>New Year's</c:v>
                  </c:pt>
                  <c:pt idx="40">
                    <c:v>St. Patrick's Day</c:v>
                  </c:pt>
                  <c:pt idx="41">
                    <c:v>None</c:v>
                  </c:pt>
                  <c:pt idx="42">
                    <c:v>4th of July</c:v>
                  </c:pt>
                  <c:pt idx="43">
                    <c:v>Christmas</c:v>
                  </c:pt>
                  <c:pt idx="44">
                    <c:v>Cinco de Mayo</c:v>
                  </c:pt>
                  <c:pt idx="45">
                    <c:v>Halloween</c:v>
                  </c:pt>
                  <c:pt idx="46">
                    <c:v>New Year's</c:v>
                  </c:pt>
                  <c:pt idx="47">
                    <c:v>St. Patrick's Day</c:v>
                  </c:pt>
                  <c:pt idx="48">
                    <c:v>None</c:v>
                  </c:pt>
                  <c:pt idx="49">
                    <c:v>4th of July</c:v>
                  </c:pt>
                  <c:pt idx="50">
                    <c:v>Christmas</c:v>
                  </c:pt>
                  <c:pt idx="51">
                    <c:v>Cinco de Mayo</c:v>
                  </c:pt>
                  <c:pt idx="52">
                    <c:v>Halloween</c:v>
                  </c:pt>
                  <c:pt idx="53">
                    <c:v>New Year's</c:v>
                  </c:pt>
                  <c:pt idx="54">
                    <c:v>St. Patrick's Day</c:v>
                  </c:pt>
                  <c:pt idx="55">
                    <c:v>None</c:v>
                  </c:pt>
                  <c:pt idx="56">
                    <c:v>4th of July</c:v>
                  </c:pt>
                  <c:pt idx="57">
                    <c:v>Christmas</c:v>
                  </c:pt>
                  <c:pt idx="58">
                    <c:v>Cinco de Mayo</c:v>
                  </c:pt>
                  <c:pt idx="59">
                    <c:v>Halloween</c:v>
                  </c:pt>
                  <c:pt idx="60">
                    <c:v>New Year's</c:v>
                  </c:pt>
                  <c:pt idx="61">
                    <c:v>St. Patrick's Day</c:v>
                  </c:pt>
                  <c:pt idx="62">
                    <c:v>None</c:v>
                  </c:pt>
                </c:lvl>
                <c:lvl>
                  <c:pt idx="0">
                    <c:v>2012</c:v>
                  </c:pt>
                  <c:pt idx="7">
                    <c:v>2013</c:v>
                  </c:pt>
                  <c:pt idx="14">
                    <c:v>2014</c:v>
                  </c:pt>
                  <c:pt idx="21">
                    <c:v>2015</c:v>
                  </c:pt>
                  <c:pt idx="28">
                    <c:v>2016</c:v>
                  </c:pt>
                  <c:pt idx="35">
                    <c:v>2017</c:v>
                  </c:pt>
                  <c:pt idx="42">
                    <c:v>2018</c:v>
                  </c:pt>
                  <c:pt idx="49">
                    <c:v>2019</c:v>
                  </c:pt>
                  <c:pt idx="56">
                    <c:v>2020</c:v>
                  </c:pt>
                </c:lvl>
              </c:multiLvlStrCache>
            </c:multiLvlStrRef>
          </c:cat>
          <c:val>
            <c:numRef>
              <c:f>[p2q1p22.xlsx]in!$C$2:$C$64</c:f>
              <c:numCache>
                <c:formatCode>General</c:formatCode>
                <c:ptCount val="63"/>
                <c:pt idx="0">
                  <c:v>2.4</c:v>
                </c:pt>
                <c:pt idx="1">
                  <c:v>1.63</c:v>
                </c:pt>
                <c:pt idx="2">
                  <c:v>1.32</c:v>
                </c:pt>
                <c:pt idx="3">
                  <c:v>3.33</c:v>
                </c:pt>
                <c:pt idx="4">
                  <c:v>1.21</c:v>
                </c:pt>
                <c:pt idx="5">
                  <c:v>1.25</c:v>
                </c:pt>
                <c:pt idx="6">
                  <c:v>3.33</c:v>
                </c:pt>
                <c:pt idx="7">
                  <c:v>3.62</c:v>
                </c:pt>
                <c:pt idx="8">
                  <c:v>1.27</c:v>
                </c:pt>
                <c:pt idx="9">
                  <c:v>0</c:v>
                </c:pt>
                <c:pt idx="10">
                  <c:v>3.38</c:v>
                </c:pt>
                <c:pt idx="11">
                  <c:v>1.5</c:v>
                </c:pt>
                <c:pt idx="12">
                  <c:v>0.01</c:v>
                </c:pt>
                <c:pt idx="13">
                  <c:v>3.31</c:v>
                </c:pt>
                <c:pt idx="14">
                  <c:v>1.17</c:v>
                </c:pt>
                <c:pt idx="15">
                  <c:v>2.78</c:v>
                </c:pt>
                <c:pt idx="16">
                  <c:v>1.61</c:v>
                </c:pt>
                <c:pt idx="17">
                  <c:v>2.83</c:v>
                </c:pt>
                <c:pt idx="18">
                  <c:v>3.38</c:v>
                </c:pt>
                <c:pt idx="19">
                  <c:v>1.43</c:v>
                </c:pt>
                <c:pt idx="20">
                  <c:v>3.68</c:v>
                </c:pt>
                <c:pt idx="21">
                  <c:v>7.0000000000000007E-2</c:v>
                </c:pt>
                <c:pt idx="22">
                  <c:v>3.24</c:v>
                </c:pt>
                <c:pt idx="23">
                  <c:v>2.98</c:v>
                </c:pt>
                <c:pt idx="24">
                  <c:v>1.23</c:v>
                </c:pt>
                <c:pt idx="25">
                  <c:v>2.9</c:v>
                </c:pt>
                <c:pt idx="26">
                  <c:v>3.52</c:v>
                </c:pt>
                <c:pt idx="27">
                  <c:v>3.79</c:v>
                </c:pt>
                <c:pt idx="28">
                  <c:v>0</c:v>
                </c:pt>
                <c:pt idx="29">
                  <c:v>3.14</c:v>
                </c:pt>
                <c:pt idx="30">
                  <c:v>4.26</c:v>
                </c:pt>
                <c:pt idx="31">
                  <c:v>1.6</c:v>
                </c:pt>
                <c:pt idx="32">
                  <c:v>1.99</c:v>
                </c:pt>
                <c:pt idx="33">
                  <c:v>3.5</c:v>
                </c:pt>
                <c:pt idx="34">
                  <c:v>3.64</c:v>
                </c:pt>
                <c:pt idx="35">
                  <c:v>2.5299999999999998</c:v>
                </c:pt>
                <c:pt idx="36">
                  <c:v>2.1800000000000002</c:v>
                </c:pt>
                <c:pt idx="37">
                  <c:v>3.47</c:v>
                </c:pt>
                <c:pt idx="38">
                  <c:v>2.3199999999999998</c:v>
                </c:pt>
                <c:pt idx="39">
                  <c:v>0.68</c:v>
                </c:pt>
                <c:pt idx="40">
                  <c:v>3.27</c:v>
                </c:pt>
                <c:pt idx="41">
                  <c:v>3.67</c:v>
                </c:pt>
                <c:pt idx="42">
                  <c:v>2.25</c:v>
                </c:pt>
                <c:pt idx="43">
                  <c:v>0.08</c:v>
                </c:pt>
                <c:pt idx="44">
                  <c:v>2.2799999999999998</c:v>
                </c:pt>
                <c:pt idx="45">
                  <c:v>4.6900000000000004</c:v>
                </c:pt>
                <c:pt idx="46">
                  <c:v>2.23</c:v>
                </c:pt>
                <c:pt idx="47">
                  <c:v>1.7</c:v>
                </c:pt>
                <c:pt idx="48">
                  <c:v>3.96</c:v>
                </c:pt>
                <c:pt idx="49">
                  <c:v>2.84</c:v>
                </c:pt>
                <c:pt idx="50">
                  <c:v>3.16</c:v>
                </c:pt>
                <c:pt idx="51">
                  <c:v>1.28</c:v>
                </c:pt>
                <c:pt idx="52">
                  <c:v>4.4000000000000004</c:v>
                </c:pt>
                <c:pt idx="53">
                  <c:v>2.75</c:v>
                </c:pt>
                <c:pt idx="54">
                  <c:v>0.51</c:v>
                </c:pt>
                <c:pt idx="55">
                  <c:v>3.98</c:v>
                </c:pt>
                <c:pt idx="56">
                  <c:v>2.98</c:v>
                </c:pt>
                <c:pt idx="57">
                  <c:v>0</c:v>
                </c:pt>
                <c:pt idx="58">
                  <c:v>3.47</c:v>
                </c:pt>
                <c:pt idx="59">
                  <c:v>0</c:v>
                </c:pt>
                <c:pt idx="60">
                  <c:v>0</c:v>
                </c:pt>
                <c:pt idx="61">
                  <c:v>3.01</c:v>
                </c:pt>
                <c:pt idx="62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74D-47F6-9C88-7890603CC3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1874254488"/>
        <c:axId val="1319463783"/>
      </c:barChart>
      <c:catAx>
        <c:axId val="18742544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463783"/>
        <c:crosses val="autoZero"/>
        <c:auto val="1"/>
        <c:lblAlgn val="ctr"/>
        <c:lblOffset val="100"/>
        <c:noMultiLvlLbl val="0"/>
      </c:catAx>
      <c:valAx>
        <c:axId val="13194637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3-Day Sales (mil)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2544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3-Day Volume Sold by Holiday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[p2q1p21.xlsx]in!$D$1</c:f>
              <c:strCache>
                <c:ptCount val="1"/>
                <c:pt idx="0">
                  <c:v>Total Volume (Barrels)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[p2q1p21.xlsx]in!$A$2:$B$70</c:f>
              <c:multiLvlStrCache>
                <c:ptCount val="69"/>
                <c:lvl>
                  <c:pt idx="0">
                    <c:v>2012</c:v>
                  </c:pt>
                  <c:pt idx="1">
                    <c:v>2013</c:v>
                  </c:pt>
                  <c:pt idx="2">
                    <c:v>2014</c:v>
                  </c:pt>
                  <c:pt idx="3">
                    <c:v>2015</c:v>
                  </c:pt>
                  <c:pt idx="4">
                    <c:v>2016</c:v>
                  </c:pt>
                  <c:pt idx="5">
                    <c:v>2017</c:v>
                  </c:pt>
                  <c:pt idx="6">
                    <c:v>2018</c:v>
                  </c:pt>
                  <c:pt idx="7">
                    <c:v>2019</c:v>
                  </c:pt>
                  <c:pt idx="8">
                    <c:v>2020</c:v>
                  </c:pt>
                  <c:pt idx="10">
                    <c:v>2012</c:v>
                  </c:pt>
                  <c:pt idx="11">
                    <c:v>2013</c:v>
                  </c:pt>
                  <c:pt idx="12">
                    <c:v>2014</c:v>
                  </c:pt>
                  <c:pt idx="13">
                    <c:v>2015</c:v>
                  </c:pt>
                  <c:pt idx="14">
                    <c:v>2016</c:v>
                  </c:pt>
                  <c:pt idx="15">
                    <c:v>2017</c:v>
                  </c:pt>
                  <c:pt idx="16">
                    <c:v>2018</c:v>
                  </c:pt>
                  <c:pt idx="17">
                    <c:v>2019</c:v>
                  </c:pt>
                  <c:pt idx="18">
                    <c:v>2020</c:v>
                  </c:pt>
                  <c:pt idx="20">
                    <c:v>2012</c:v>
                  </c:pt>
                  <c:pt idx="21">
                    <c:v>2013</c:v>
                  </c:pt>
                  <c:pt idx="22">
                    <c:v>2014</c:v>
                  </c:pt>
                  <c:pt idx="23">
                    <c:v>2015</c:v>
                  </c:pt>
                  <c:pt idx="24">
                    <c:v>2016</c:v>
                  </c:pt>
                  <c:pt idx="25">
                    <c:v>2017</c:v>
                  </c:pt>
                  <c:pt idx="26">
                    <c:v>2018</c:v>
                  </c:pt>
                  <c:pt idx="27">
                    <c:v>2019</c:v>
                  </c:pt>
                  <c:pt idx="28">
                    <c:v>2020</c:v>
                  </c:pt>
                  <c:pt idx="30">
                    <c:v>2012</c:v>
                  </c:pt>
                  <c:pt idx="31">
                    <c:v>2013</c:v>
                  </c:pt>
                  <c:pt idx="32">
                    <c:v>2014</c:v>
                  </c:pt>
                  <c:pt idx="33">
                    <c:v>2015</c:v>
                  </c:pt>
                  <c:pt idx="34">
                    <c:v>2016</c:v>
                  </c:pt>
                  <c:pt idx="35">
                    <c:v>2017</c:v>
                  </c:pt>
                  <c:pt idx="36">
                    <c:v>2018</c:v>
                  </c:pt>
                  <c:pt idx="37">
                    <c:v>2019</c:v>
                  </c:pt>
                  <c:pt idx="38">
                    <c:v>2020</c:v>
                  </c:pt>
                  <c:pt idx="40">
                    <c:v>2012</c:v>
                  </c:pt>
                  <c:pt idx="41">
                    <c:v>2013</c:v>
                  </c:pt>
                  <c:pt idx="42">
                    <c:v>2014</c:v>
                  </c:pt>
                  <c:pt idx="43">
                    <c:v>2015</c:v>
                  </c:pt>
                  <c:pt idx="44">
                    <c:v>2016</c:v>
                  </c:pt>
                  <c:pt idx="45">
                    <c:v>2017</c:v>
                  </c:pt>
                  <c:pt idx="46">
                    <c:v>2018</c:v>
                  </c:pt>
                  <c:pt idx="47">
                    <c:v>2019</c:v>
                  </c:pt>
                  <c:pt idx="48">
                    <c:v>2020</c:v>
                  </c:pt>
                  <c:pt idx="50">
                    <c:v>2012</c:v>
                  </c:pt>
                  <c:pt idx="51">
                    <c:v>2013</c:v>
                  </c:pt>
                  <c:pt idx="52">
                    <c:v>2014</c:v>
                  </c:pt>
                  <c:pt idx="53">
                    <c:v>2015</c:v>
                  </c:pt>
                  <c:pt idx="54">
                    <c:v>2016</c:v>
                  </c:pt>
                  <c:pt idx="55">
                    <c:v>2017</c:v>
                  </c:pt>
                  <c:pt idx="56">
                    <c:v>2018</c:v>
                  </c:pt>
                  <c:pt idx="57">
                    <c:v>2019</c:v>
                  </c:pt>
                  <c:pt idx="58">
                    <c:v>2020</c:v>
                  </c:pt>
                  <c:pt idx="60">
                    <c:v>2012</c:v>
                  </c:pt>
                  <c:pt idx="61">
                    <c:v>2013</c:v>
                  </c:pt>
                  <c:pt idx="62">
                    <c:v>2014</c:v>
                  </c:pt>
                  <c:pt idx="63">
                    <c:v>2015</c:v>
                  </c:pt>
                  <c:pt idx="64">
                    <c:v>2016</c:v>
                  </c:pt>
                  <c:pt idx="65">
                    <c:v>2017</c:v>
                  </c:pt>
                  <c:pt idx="66">
                    <c:v>2018</c:v>
                  </c:pt>
                  <c:pt idx="67">
                    <c:v>2019</c:v>
                  </c:pt>
                  <c:pt idx="68">
                    <c:v>2020</c:v>
                  </c:pt>
                </c:lvl>
                <c:lvl>
                  <c:pt idx="0">
                    <c:v>4th of July</c:v>
                  </c:pt>
                  <c:pt idx="10">
                    <c:v>Christmas</c:v>
                  </c:pt>
                  <c:pt idx="20">
                    <c:v>Cinco de Mayo</c:v>
                  </c:pt>
                  <c:pt idx="30">
                    <c:v>Halloween</c:v>
                  </c:pt>
                  <c:pt idx="40">
                    <c:v>New Year's</c:v>
                  </c:pt>
                  <c:pt idx="50">
                    <c:v>St. Patrick's Day</c:v>
                  </c:pt>
                  <c:pt idx="60">
                    <c:v>None</c:v>
                  </c:pt>
                </c:lvl>
              </c:multiLvlStrCache>
            </c:multiLvlStrRef>
          </c:cat>
          <c:val>
            <c:numRef>
              <c:f>[p2q1p21.xlsx]in!$D$2:$D$70</c:f>
              <c:numCache>
                <c:formatCode>General</c:formatCode>
                <c:ptCount val="69"/>
                <c:pt idx="0">
                  <c:v>908.81</c:v>
                </c:pt>
                <c:pt idx="1">
                  <c:v>1309.55</c:v>
                </c:pt>
                <c:pt idx="2">
                  <c:v>416.5</c:v>
                </c:pt>
                <c:pt idx="3">
                  <c:v>24.78</c:v>
                </c:pt>
                <c:pt idx="4">
                  <c:v>0</c:v>
                </c:pt>
                <c:pt idx="5">
                  <c:v>841.45</c:v>
                </c:pt>
                <c:pt idx="6">
                  <c:v>734.74</c:v>
                </c:pt>
                <c:pt idx="7">
                  <c:v>938.13</c:v>
                </c:pt>
                <c:pt idx="8">
                  <c:v>904.41</c:v>
                </c:pt>
                <c:pt idx="10">
                  <c:v>564.91</c:v>
                </c:pt>
                <c:pt idx="11">
                  <c:v>411.46</c:v>
                </c:pt>
                <c:pt idx="12">
                  <c:v>883.56</c:v>
                </c:pt>
                <c:pt idx="13">
                  <c:v>1001.93</c:v>
                </c:pt>
                <c:pt idx="14">
                  <c:v>1045.75</c:v>
                </c:pt>
                <c:pt idx="15">
                  <c:v>724.48</c:v>
                </c:pt>
                <c:pt idx="16">
                  <c:v>16.21</c:v>
                </c:pt>
                <c:pt idx="17">
                  <c:v>881.68</c:v>
                </c:pt>
                <c:pt idx="18">
                  <c:v>0</c:v>
                </c:pt>
                <c:pt idx="20">
                  <c:v>495.92</c:v>
                </c:pt>
                <c:pt idx="21">
                  <c:v>0.66</c:v>
                </c:pt>
                <c:pt idx="22">
                  <c:v>585.79</c:v>
                </c:pt>
                <c:pt idx="23">
                  <c:v>1098.95</c:v>
                </c:pt>
                <c:pt idx="24">
                  <c:v>1512.66</c:v>
                </c:pt>
                <c:pt idx="25">
                  <c:v>1220.45</c:v>
                </c:pt>
                <c:pt idx="26">
                  <c:v>820.29</c:v>
                </c:pt>
                <c:pt idx="27">
                  <c:v>455.51</c:v>
                </c:pt>
                <c:pt idx="28">
                  <c:v>1177.96</c:v>
                </c:pt>
                <c:pt idx="30">
                  <c:v>1218.52</c:v>
                </c:pt>
                <c:pt idx="31">
                  <c:v>1229.47</c:v>
                </c:pt>
                <c:pt idx="32">
                  <c:v>992.76</c:v>
                </c:pt>
                <c:pt idx="33">
                  <c:v>415.28</c:v>
                </c:pt>
                <c:pt idx="34">
                  <c:v>520.22</c:v>
                </c:pt>
                <c:pt idx="35">
                  <c:v>613.84</c:v>
                </c:pt>
                <c:pt idx="36">
                  <c:v>1444.06</c:v>
                </c:pt>
                <c:pt idx="37">
                  <c:v>1364.81</c:v>
                </c:pt>
                <c:pt idx="38">
                  <c:v>0</c:v>
                </c:pt>
                <c:pt idx="40">
                  <c:v>412.82</c:v>
                </c:pt>
                <c:pt idx="41">
                  <c:v>482.72</c:v>
                </c:pt>
                <c:pt idx="42">
                  <c:v>1075.04</c:v>
                </c:pt>
                <c:pt idx="43">
                  <c:v>892.3</c:v>
                </c:pt>
                <c:pt idx="44">
                  <c:v>624.09</c:v>
                </c:pt>
                <c:pt idx="45">
                  <c:v>217.24</c:v>
                </c:pt>
                <c:pt idx="46">
                  <c:v>678.78</c:v>
                </c:pt>
                <c:pt idx="47">
                  <c:v>804.92</c:v>
                </c:pt>
                <c:pt idx="48">
                  <c:v>0</c:v>
                </c:pt>
                <c:pt idx="50">
                  <c:v>452.48</c:v>
                </c:pt>
                <c:pt idx="51">
                  <c:v>1.57</c:v>
                </c:pt>
                <c:pt idx="52">
                  <c:v>504.16</c:v>
                </c:pt>
                <c:pt idx="53">
                  <c:v>1176.58</c:v>
                </c:pt>
                <c:pt idx="54">
                  <c:v>1197.6199999999999</c:v>
                </c:pt>
                <c:pt idx="55">
                  <c:v>1093.03</c:v>
                </c:pt>
                <c:pt idx="56">
                  <c:v>548.47</c:v>
                </c:pt>
                <c:pt idx="57">
                  <c:v>176.72</c:v>
                </c:pt>
                <c:pt idx="58">
                  <c:v>927.08</c:v>
                </c:pt>
                <c:pt idx="60">
                  <c:v>1219.56</c:v>
                </c:pt>
                <c:pt idx="61">
                  <c:v>1188.83</c:v>
                </c:pt>
                <c:pt idx="62">
                  <c:v>1300.54</c:v>
                </c:pt>
                <c:pt idx="63">
                  <c:v>1306.27</c:v>
                </c:pt>
                <c:pt idx="64">
                  <c:v>1229.23</c:v>
                </c:pt>
                <c:pt idx="65">
                  <c:v>1230.04</c:v>
                </c:pt>
                <c:pt idx="66">
                  <c:v>1293.81</c:v>
                </c:pt>
                <c:pt idx="67">
                  <c:v>1265.4000000000001</c:v>
                </c:pt>
                <c:pt idx="68">
                  <c:v>1361.46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EB-4F1F-ADA7-A99E0B4FDF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928180376"/>
        <c:axId val="639039640"/>
      </c:barChart>
      <c:catAx>
        <c:axId val="928180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39039640"/>
        <c:crosses val="autoZero"/>
        <c:auto val="1"/>
        <c:lblAlgn val="ctr"/>
        <c:lblOffset val="100"/>
        <c:noMultiLvlLbl val="0"/>
      </c:catAx>
      <c:valAx>
        <c:axId val="6390396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3-Day Volume Sold (Barrels)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28180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3-Day Volume Sold by Year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[p2q1p22.xlsx]in!$D$1</c:f>
              <c:strCache>
                <c:ptCount val="1"/>
                <c:pt idx="0">
                  <c:v>Total Volume (Barrels)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multiLvlStrRef>
              <c:f>[p2q1p22.xlsx]in!$A$2:$B$64</c:f>
              <c:multiLvlStrCache>
                <c:ptCount val="63"/>
                <c:lvl>
                  <c:pt idx="0">
                    <c:v>4th of July</c:v>
                  </c:pt>
                  <c:pt idx="1">
                    <c:v>Christmas</c:v>
                  </c:pt>
                  <c:pt idx="2">
                    <c:v>Cinco de Mayo</c:v>
                  </c:pt>
                  <c:pt idx="3">
                    <c:v>Halloween</c:v>
                  </c:pt>
                  <c:pt idx="4">
                    <c:v>New Year's</c:v>
                  </c:pt>
                  <c:pt idx="5">
                    <c:v>St. Patrick's Day</c:v>
                  </c:pt>
                  <c:pt idx="6">
                    <c:v>None</c:v>
                  </c:pt>
                  <c:pt idx="7">
                    <c:v>4th of July</c:v>
                  </c:pt>
                  <c:pt idx="8">
                    <c:v>Christmas</c:v>
                  </c:pt>
                  <c:pt idx="9">
                    <c:v>Cinco de Mayo</c:v>
                  </c:pt>
                  <c:pt idx="10">
                    <c:v>Halloween</c:v>
                  </c:pt>
                  <c:pt idx="11">
                    <c:v>New Year's</c:v>
                  </c:pt>
                  <c:pt idx="12">
                    <c:v>St. Patrick's Day</c:v>
                  </c:pt>
                  <c:pt idx="13">
                    <c:v>None</c:v>
                  </c:pt>
                  <c:pt idx="14">
                    <c:v>4th of July</c:v>
                  </c:pt>
                  <c:pt idx="15">
                    <c:v>Christmas</c:v>
                  </c:pt>
                  <c:pt idx="16">
                    <c:v>Cinco de Mayo</c:v>
                  </c:pt>
                  <c:pt idx="17">
                    <c:v>Halloween</c:v>
                  </c:pt>
                  <c:pt idx="18">
                    <c:v>New Year's</c:v>
                  </c:pt>
                  <c:pt idx="19">
                    <c:v>St. Patrick's Day</c:v>
                  </c:pt>
                  <c:pt idx="20">
                    <c:v>None</c:v>
                  </c:pt>
                  <c:pt idx="21">
                    <c:v>4th of July</c:v>
                  </c:pt>
                  <c:pt idx="22">
                    <c:v>Christmas</c:v>
                  </c:pt>
                  <c:pt idx="23">
                    <c:v>Cinco de Mayo</c:v>
                  </c:pt>
                  <c:pt idx="24">
                    <c:v>Halloween</c:v>
                  </c:pt>
                  <c:pt idx="25">
                    <c:v>New Year's</c:v>
                  </c:pt>
                  <c:pt idx="26">
                    <c:v>St. Patrick's Day</c:v>
                  </c:pt>
                  <c:pt idx="27">
                    <c:v>None</c:v>
                  </c:pt>
                  <c:pt idx="28">
                    <c:v>4th of July</c:v>
                  </c:pt>
                  <c:pt idx="29">
                    <c:v>Christmas</c:v>
                  </c:pt>
                  <c:pt idx="30">
                    <c:v>Cinco de Mayo</c:v>
                  </c:pt>
                  <c:pt idx="31">
                    <c:v>Halloween</c:v>
                  </c:pt>
                  <c:pt idx="32">
                    <c:v>New Year's</c:v>
                  </c:pt>
                  <c:pt idx="33">
                    <c:v>St. Patrick's Day</c:v>
                  </c:pt>
                  <c:pt idx="34">
                    <c:v>None</c:v>
                  </c:pt>
                  <c:pt idx="35">
                    <c:v>4th of July</c:v>
                  </c:pt>
                  <c:pt idx="36">
                    <c:v>Christmas</c:v>
                  </c:pt>
                  <c:pt idx="37">
                    <c:v>Cinco de Mayo</c:v>
                  </c:pt>
                  <c:pt idx="38">
                    <c:v>Halloween</c:v>
                  </c:pt>
                  <c:pt idx="39">
                    <c:v>New Year's</c:v>
                  </c:pt>
                  <c:pt idx="40">
                    <c:v>St. Patrick's Day</c:v>
                  </c:pt>
                  <c:pt idx="41">
                    <c:v>None</c:v>
                  </c:pt>
                  <c:pt idx="42">
                    <c:v>4th of July</c:v>
                  </c:pt>
                  <c:pt idx="43">
                    <c:v>Christmas</c:v>
                  </c:pt>
                  <c:pt idx="44">
                    <c:v>Cinco de Mayo</c:v>
                  </c:pt>
                  <c:pt idx="45">
                    <c:v>Halloween</c:v>
                  </c:pt>
                  <c:pt idx="46">
                    <c:v>New Year's</c:v>
                  </c:pt>
                  <c:pt idx="47">
                    <c:v>St. Patrick's Day</c:v>
                  </c:pt>
                  <c:pt idx="48">
                    <c:v>None</c:v>
                  </c:pt>
                  <c:pt idx="49">
                    <c:v>4th of July</c:v>
                  </c:pt>
                  <c:pt idx="50">
                    <c:v>Christmas</c:v>
                  </c:pt>
                  <c:pt idx="51">
                    <c:v>Cinco de Mayo</c:v>
                  </c:pt>
                  <c:pt idx="52">
                    <c:v>Halloween</c:v>
                  </c:pt>
                  <c:pt idx="53">
                    <c:v>New Year's</c:v>
                  </c:pt>
                  <c:pt idx="54">
                    <c:v>St. Patrick's Day</c:v>
                  </c:pt>
                  <c:pt idx="55">
                    <c:v>None</c:v>
                  </c:pt>
                  <c:pt idx="56">
                    <c:v>4th of July</c:v>
                  </c:pt>
                  <c:pt idx="57">
                    <c:v>Christmas</c:v>
                  </c:pt>
                  <c:pt idx="58">
                    <c:v>Cinco de Mayo</c:v>
                  </c:pt>
                  <c:pt idx="59">
                    <c:v>Halloween</c:v>
                  </c:pt>
                  <c:pt idx="60">
                    <c:v>New Year's</c:v>
                  </c:pt>
                  <c:pt idx="61">
                    <c:v>St. Patrick's Day</c:v>
                  </c:pt>
                  <c:pt idx="62">
                    <c:v>None</c:v>
                  </c:pt>
                </c:lvl>
                <c:lvl>
                  <c:pt idx="0">
                    <c:v>2012</c:v>
                  </c:pt>
                  <c:pt idx="7">
                    <c:v>2013</c:v>
                  </c:pt>
                  <c:pt idx="14">
                    <c:v>2014</c:v>
                  </c:pt>
                  <c:pt idx="21">
                    <c:v>2015</c:v>
                  </c:pt>
                  <c:pt idx="28">
                    <c:v>2016</c:v>
                  </c:pt>
                  <c:pt idx="35">
                    <c:v>2017</c:v>
                  </c:pt>
                  <c:pt idx="42">
                    <c:v>2018</c:v>
                  </c:pt>
                  <c:pt idx="49">
                    <c:v>2019</c:v>
                  </c:pt>
                  <c:pt idx="56">
                    <c:v>2020</c:v>
                  </c:pt>
                </c:lvl>
              </c:multiLvlStrCache>
            </c:multiLvlStrRef>
          </c:cat>
          <c:val>
            <c:numRef>
              <c:f>[p2q1p22.xlsx]in!$D$2:$D$64</c:f>
              <c:numCache>
                <c:formatCode>General</c:formatCode>
                <c:ptCount val="63"/>
                <c:pt idx="0">
                  <c:v>908.81</c:v>
                </c:pt>
                <c:pt idx="1">
                  <c:v>564.91</c:v>
                </c:pt>
                <c:pt idx="2">
                  <c:v>495.92</c:v>
                </c:pt>
                <c:pt idx="3">
                  <c:v>1218.52</c:v>
                </c:pt>
                <c:pt idx="4">
                  <c:v>412.82</c:v>
                </c:pt>
                <c:pt idx="5">
                  <c:v>452.48</c:v>
                </c:pt>
                <c:pt idx="6">
                  <c:v>1219.56</c:v>
                </c:pt>
                <c:pt idx="7">
                  <c:v>1309.55</c:v>
                </c:pt>
                <c:pt idx="8">
                  <c:v>411.46</c:v>
                </c:pt>
                <c:pt idx="9">
                  <c:v>0.66</c:v>
                </c:pt>
                <c:pt idx="10">
                  <c:v>1229.47</c:v>
                </c:pt>
                <c:pt idx="11">
                  <c:v>482.72</c:v>
                </c:pt>
                <c:pt idx="12">
                  <c:v>1.57</c:v>
                </c:pt>
                <c:pt idx="13">
                  <c:v>1188.83</c:v>
                </c:pt>
                <c:pt idx="14">
                  <c:v>416.5</c:v>
                </c:pt>
                <c:pt idx="15">
                  <c:v>883.56</c:v>
                </c:pt>
                <c:pt idx="16">
                  <c:v>585.79</c:v>
                </c:pt>
                <c:pt idx="17">
                  <c:v>992.76</c:v>
                </c:pt>
                <c:pt idx="18">
                  <c:v>1075.04</c:v>
                </c:pt>
                <c:pt idx="19">
                  <c:v>504.16</c:v>
                </c:pt>
                <c:pt idx="20">
                  <c:v>1300.54</c:v>
                </c:pt>
                <c:pt idx="21">
                  <c:v>24.78</c:v>
                </c:pt>
                <c:pt idx="22">
                  <c:v>1001.93</c:v>
                </c:pt>
                <c:pt idx="23">
                  <c:v>1098.95</c:v>
                </c:pt>
                <c:pt idx="24">
                  <c:v>415.28</c:v>
                </c:pt>
                <c:pt idx="25">
                  <c:v>892.3</c:v>
                </c:pt>
                <c:pt idx="26">
                  <c:v>1176.58</c:v>
                </c:pt>
                <c:pt idx="27">
                  <c:v>1306.27</c:v>
                </c:pt>
                <c:pt idx="28">
                  <c:v>0</c:v>
                </c:pt>
                <c:pt idx="29">
                  <c:v>1045.75</c:v>
                </c:pt>
                <c:pt idx="30">
                  <c:v>1512.66</c:v>
                </c:pt>
                <c:pt idx="31">
                  <c:v>520.22</c:v>
                </c:pt>
                <c:pt idx="32">
                  <c:v>624.09</c:v>
                </c:pt>
                <c:pt idx="33">
                  <c:v>1197.6199999999999</c:v>
                </c:pt>
                <c:pt idx="34">
                  <c:v>1229.23</c:v>
                </c:pt>
                <c:pt idx="35">
                  <c:v>841.45</c:v>
                </c:pt>
                <c:pt idx="36">
                  <c:v>724.48</c:v>
                </c:pt>
                <c:pt idx="37">
                  <c:v>1220.45</c:v>
                </c:pt>
                <c:pt idx="38">
                  <c:v>613.84</c:v>
                </c:pt>
                <c:pt idx="39">
                  <c:v>217.24</c:v>
                </c:pt>
                <c:pt idx="40">
                  <c:v>1093.03</c:v>
                </c:pt>
                <c:pt idx="41">
                  <c:v>1230.04</c:v>
                </c:pt>
                <c:pt idx="42">
                  <c:v>734.74</c:v>
                </c:pt>
                <c:pt idx="43">
                  <c:v>16.21</c:v>
                </c:pt>
                <c:pt idx="44">
                  <c:v>820.29</c:v>
                </c:pt>
                <c:pt idx="45">
                  <c:v>1444.06</c:v>
                </c:pt>
                <c:pt idx="46">
                  <c:v>678.78</c:v>
                </c:pt>
                <c:pt idx="47">
                  <c:v>548.47</c:v>
                </c:pt>
                <c:pt idx="48">
                  <c:v>1293.81</c:v>
                </c:pt>
                <c:pt idx="49">
                  <c:v>938.13</c:v>
                </c:pt>
                <c:pt idx="50">
                  <c:v>881.68</c:v>
                </c:pt>
                <c:pt idx="51">
                  <c:v>455.51</c:v>
                </c:pt>
                <c:pt idx="52">
                  <c:v>1364.81</c:v>
                </c:pt>
                <c:pt idx="53">
                  <c:v>804.92</c:v>
                </c:pt>
                <c:pt idx="54">
                  <c:v>176.72</c:v>
                </c:pt>
                <c:pt idx="55">
                  <c:v>1265.4000000000001</c:v>
                </c:pt>
                <c:pt idx="56">
                  <c:v>904.41</c:v>
                </c:pt>
                <c:pt idx="57">
                  <c:v>0</c:v>
                </c:pt>
                <c:pt idx="58">
                  <c:v>1177.96</c:v>
                </c:pt>
                <c:pt idx="59">
                  <c:v>0</c:v>
                </c:pt>
                <c:pt idx="60">
                  <c:v>0</c:v>
                </c:pt>
                <c:pt idx="61">
                  <c:v>927.08</c:v>
                </c:pt>
                <c:pt idx="62">
                  <c:v>1361.46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44-4976-A1A0-0B7161DFCC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overlap val="-27"/>
        <c:axId val="1874278200"/>
        <c:axId val="1319502231"/>
      </c:barChart>
      <c:catAx>
        <c:axId val="1874278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9502231"/>
        <c:crosses val="autoZero"/>
        <c:auto val="1"/>
        <c:lblAlgn val="ctr"/>
        <c:lblOffset val="100"/>
        <c:noMultiLvlLbl val="0"/>
      </c:catAx>
      <c:valAx>
        <c:axId val="1319502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3-Day Volume Sold (Barrels)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4278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r>
              <a:rPr lang="en-US"/>
              <a:t>Most Popular by Volume</a:t>
            </a:r>
          </a:p>
        </c:rich>
      </c:tx>
      <c:overlay val="0"/>
      <c:spPr>
        <a:noFill/>
        <a:ln>
          <a:solidFill>
            <a:srgbClr val="FFFFFF"/>
          </a:solidFill>
          <a:prstDash val="solid"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rgbClr val="000000"/>
              </a:solidFill>
              <a:latin typeface="Times New Roman"/>
              <a:ea typeface="Times New Roman"/>
              <a:cs typeface="Times New Roman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v>Liquor By Volume (Barrels)</c:v>
          </c:tx>
          <c:spPr>
            <a:solidFill>
              <a:srgbClr val="203764"/>
            </a:solidFill>
            <a:ln>
              <a:noFill/>
            </a:ln>
            <a:effectLst/>
          </c:spPr>
          <c:invertIfNegative val="0"/>
          <c:dLbls>
            <c:spPr>
              <a:solidFill>
                <a:srgbClr val="203764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'[Book 1.xlsx]Sheet1'!$A$1:$A$5</c:f>
              <c:strCache>
                <c:ptCount val="5"/>
                <c:pt idx="0">
                  <c:v>Canadian Wiskies</c:v>
                </c:pt>
                <c:pt idx="1">
                  <c:v>American Vodkas</c:v>
                </c:pt>
                <c:pt idx="2">
                  <c:v>Vodka 80 Proof</c:v>
                </c:pt>
                <c:pt idx="3">
                  <c:v>Spiced Rum</c:v>
                </c:pt>
                <c:pt idx="4">
                  <c:v>Straight Burbon Wiskies</c:v>
                </c:pt>
              </c:strCache>
            </c:strRef>
          </c:cat>
          <c:val>
            <c:numRef>
              <c:f>'[Book 1.xlsx]Sheet1'!$B$1:$B$5</c:f>
              <c:numCache>
                <c:formatCode>General</c:formatCode>
                <c:ptCount val="5"/>
                <c:pt idx="0">
                  <c:v>117380</c:v>
                </c:pt>
                <c:pt idx="1">
                  <c:v>103900</c:v>
                </c:pt>
                <c:pt idx="2">
                  <c:v>88711</c:v>
                </c:pt>
                <c:pt idx="3">
                  <c:v>62084</c:v>
                </c:pt>
                <c:pt idx="4">
                  <c:v>39400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E0-4D36-B4C0-91A5C37F14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2"/>
        <c:axId val="850498280"/>
        <c:axId val="1109630152"/>
      </c:barChart>
      <c:valAx>
        <c:axId val="1109630152"/>
        <c:scaling>
          <c:orientation val="minMax"/>
        </c:scaling>
        <c:delete val="0"/>
        <c:axPos val="t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50498280"/>
        <c:crosses val="max"/>
        <c:crossBetween val="between"/>
      </c:valAx>
      <c:catAx>
        <c:axId val="8504982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high"/>
        <c:spPr>
          <a:solidFill>
            <a:srgbClr val="FFFFFF"/>
          </a:solidFill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</a:defRPr>
            </a:pPr>
            <a:endParaRPr lang="en-US"/>
          </a:p>
        </c:txPr>
        <c:crossAx val="11096301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07E-46AD-9881-9754271938D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07E-46AD-9881-9754271938D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07E-46AD-9881-9754271938D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07E-46AD-9881-9754271938D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07E-46AD-9881-9754271938D6}"/>
              </c:ext>
            </c:extLst>
          </c:dPt>
          <c:cat>
            <c:strRef>
              <c:f>'[Book 1.xlsx]Sheet1'!$A$1:$A$5</c:f>
              <c:strCache>
                <c:ptCount val="5"/>
                <c:pt idx="0">
                  <c:v>Canadian Wiskies</c:v>
                </c:pt>
                <c:pt idx="1">
                  <c:v>American Vodkas</c:v>
                </c:pt>
                <c:pt idx="2">
                  <c:v>Vodka 80 Proof</c:v>
                </c:pt>
                <c:pt idx="3">
                  <c:v>Spiced Rum</c:v>
                </c:pt>
                <c:pt idx="4">
                  <c:v>Straight Burbon Wiskies</c:v>
                </c:pt>
              </c:strCache>
            </c:strRef>
          </c:cat>
          <c:val>
            <c:numRef>
              <c:f>'[Book 1.xlsx]Sheet1'!$B$1:$B$5</c:f>
              <c:numCache>
                <c:formatCode>General</c:formatCode>
                <c:ptCount val="5"/>
                <c:pt idx="0">
                  <c:v>117380</c:v>
                </c:pt>
                <c:pt idx="1">
                  <c:v>103900</c:v>
                </c:pt>
                <c:pt idx="2">
                  <c:v>88711</c:v>
                </c:pt>
                <c:pt idx="3">
                  <c:v>62084</c:v>
                </c:pt>
                <c:pt idx="4">
                  <c:v>39400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07E-46AD-9881-9754271938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Calibri" panose="020F0502020204030204"/>
              </a:rPr>
              <a:t>Volume Purchased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v>Day of Week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D7-4ED3-B3C2-7D1EDE8C66C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D7-4ED3-B3C2-7D1EDE8C66C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D7-4ED3-B3C2-7D1EDE8C66C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D7-4ED3-B3C2-7D1EDE8C66C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9D7-4ED3-B3C2-7D1EDE8C66C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9D7-4ED3-B3C2-7D1EDE8C66C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D9D7-4ED3-B3C2-7D1EDE8C66C1}"/>
              </c:ext>
            </c:extLst>
          </c:dPt>
          <c:cat>
            <c:strRef>
              <c:f>'[Book 1.xlsx]Sheet1'!$A$7:$A$13</c:f>
              <c:strCache>
                <c:ptCount val="7"/>
                <c:pt idx="0">
                  <c:v>Monday</c:v>
                </c:pt>
                <c:pt idx="1">
                  <c:v>Tuesday</c:v>
                </c:pt>
                <c:pt idx="2">
                  <c:v>Wednesday</c:v>
                </c:pt>
                <c:pt idx="3">
                  <c:v>Thursday</c:v>
                </c:pt>
                <c:pt idx="4">
                  <c:v>Friday</c:v>
                </c:pt>
                <c:pt idx="5">
                  <c:v>Saturday</c:v>
                </c:pt>
                <c:pt idx="6">
                  <c:v>Sunday</c:v>
                </c:pt>
              </c:strCache>
            </c:strRef>
          </c:cat>
          <c:val>
            <c:numRef>
              <c:f>'[Book 1.xlsx]Sheet1'!$B$7:$B$13</c:f>
              <c:numCache>
                <c:formatCode>General</c:formatCode>
                <c:ptCount val="7"/>
                <c:pt idx="0">
                  <c:v>175572</c:v>
                </c:pt>
                <c:pt idx="1">
                  <c:v>167653</c:v>
                </c:pt>
                <c:pt idx="2">
                  <c:v>173552</c:v>
                </c:pt>
                <c:pt idx="3">
                  <c:v>152617</c:v>
                </c:pt>
                <c:pt idx="4">
                  <c:v>70853</c:v>
                </c:pt>
                <c:pt idx="5">
                  <c:v>4932</c:v>
                </c:pt>
                <c:pt idx="6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9D7-4ED3-B3C2-7D1EDE8C66C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0B93D-4A94-4F8B-B380-BD4A898993AB}" type="datetimeFigureOut">
              <a:rPr lang="en-US"/>
              <a:t>11/19/2021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E33FE-B859-4C7B-8C71-A8A81B6BAA8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845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ageo.com/en/our-brands/brand-introduction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sazerac.com/our-brands/sazerac-brands.html" TargetMode="External"/><Relationship Id="rId4" Type="http://schemas.openxmlformats.org/officeDocument/2006/relationships/hyperlink" Target="https://en.wikipedia.org/wiki/Beam_Suntory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-Theo: When you point out the increase in money spent on alcohol over time (bar chart), remember to mention in the disclaimer about inflation.</a:t>
            </a:r>
          </a:p>
          <a:p>
            <a:r>
              <a:rPr lang="en-US">
                <a:cs typeface="Calibri"/>
              </a:rPr>
              <a:t>                 That would also allow for a smooth transition between this slide and the next; you could say something like "Although inflation may artifically</a:t>
            </a:r>
          </a:p>
          <a:p>
            <a:r>
              <a:rPr lang="en-US">
                <a:cs typeface="Calibri"/>
              </a:rPr>
              <a:t>                  Inflate these sales numbers over time, ~next slide~ volume also displays a similar pattern... 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797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Discrepancies: Barrels significantly more expensive: data errors (shown on next slide)</a:t>
            </a:r>
          </a:p>
          <a:p>
            <a:r>
              <a:rPr lang="en-US">
                <a:cs typeface="Calibri"/>
              </a:rPr>
              <a:t>Notes: </a:t>
            </a:r>
          </a:p>
          <a:p>
            <a:r>
              <a:rPr lang="en-US">
                <a:cs typeface="Calibri"/>
              </a:rPr>
              <a:t>- Remy Martin Louis XIII – Popularly known for its high price</a:t>
            </a:r>
            <a:endParaRPr lang="en-US"/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-Theo: This is a good opportunity to talk about the importance of data quality. One discrepancy has already been identified</a:t>
            </a:r>
          </a:p>
          <a:p>
            <a:r>
              <a:rPr lang="en-US">
                <a:cs typeface="Calibri"/>
              </a:rPr>
              <a:t>                   In the first table; there's also a 'duplicate' record for 2nd and 3rd place.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7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81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Discrepancies: Whiskey mini much cheaper than others, </a:t>
            </a:r>
            <a:r>
              <a:rPr lang="en-US"/>
              <a:t>there's also a 'duplicate' record for 2nd and 3rd place. </a:t>
            </a:r>
          </a:p>
          <a:p>
            <a:r>
              <a:rPr lang="en-US">
                <a:cs typeface="Calibri"/>
              </a:rPr>
              <a:t>Notes: </a:t>
            </a:r>
          </a:p>
          <a:p>
            <a:r>
              <a:rPr lang="en-US">
                <a:cs typeface="Calibri"/>
              </a:rPr>
              <a:t>- 7/10 least expensive are triple secs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26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Noteworthy changes: </a:t>
            </a:r>
          </a:p>
          <a:p>
            <a:r>
              <a:rPr lang="en-US">
                <a:cs typeface="Calibri"/>
              </a:rPr>
              <a:t>- Hawkeye Vodka: 2nd in liters sold, 6th in dollars spent</a:t>
            </a:r>
          </a:p>
          <a:p>
            <a:r>
              <a:rPr lang="en-US">
                <a:cs typeface="Calibri"/>
              </a:rPr>
              <a:t>- Captain Morgan: 3rd in liters, less than 10th in dollars spent</a:t>
            </a:r>
          </a:p>
          <a:p>
            <a:r>
              <a:rPr lang="en-US">
                <a:cs typeface="Calibri"/>
              </a:rPr>
              <a:t>- Jack Daniels Old #7 Black Label: 9th in liters, 4th in dollars</a:t>
            </a:r>
          </a:p>
          <a:p>
            <a:r>
              <a:rPr lang="en-US">
                <a:cs typeface="Calibri"/>
              </a:rPr>
              <a:t>- Crown Royal: Unranked liters, 7th and 8th in dollars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None of the most or least expensive by volume appear in either table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688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-Theo: Be prepared to explain the negative profit margins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541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More confirmation. Monday is the worst.</a:t>
            </a:r>
          </a:p>
          <a:p>
            <a:r>
              <a:rPr lang="en-US">
                <a:cs typeface="Calibri"/>
              </a:rPr>
              <a:t>No body procrastinate for the weekend. Bars?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6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-Theo: is the data from 2020 'interpolated' or 'extrapolated'?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-Theo: I did some research to try and figure out the massive uptick in alcohol purchases in October, and it turns out the second largest immigrant population</a:t>
            </a:r>
          </a:p>
          <a:p>
            <a:r>
              <a:rPr lang="en-US">
                <a:cs typeface="Calibri"/>
              </a:rPr>
              <a:t>                   To settle in Iowa were German; I think that increase might come from Oktoberfest festivals. </a:t>
            </a:r>
          </a:p>
          <a:p>
            <a:r>
              <a:rPr lang="en-US">
                <a:cs typeface="Calibri"/>
              </a:rPr>
              <a:t>                    Also, New year's is regarded as the 'drunkest' holiday, which most likely explains the bump at the end of the year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-Theo: Talking Point - It's interesting that 2012 had 3 of the lowest volume months on record (January, April, and Septmber) AND the highest month on record (October)</a:t>
            </a:r>
          </a:p>
          <a:p>
            <a:r>
              <a:rPr lang="en-US">
                <a:cs typeface="Calibri"/>
              </a:rPr>
              <a:t>                 And there's a similar pattern in 2013 (all-time lows for Feb, March, Jun, Nov, and second highest month of all time, October). Also, 2012 and 2013 appear</a:t>
            </a:r>
          </a:p>
          <a:p>
            <a:r>
              <a:rPr lang="en-US">
                <a:cs typeface="Calibri"/>
              </a:rPr>
              <a:t>                 Tied for lowest volume in December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579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Theodore Hartin</a:t>
            </a:r>
          </a:p>
          <a:p>
            <a:r>
              <a:rPr lang="en-US">
                <a:cs typeface="Calibri"/>
              </a:rPr>
              <a:t>-Speak to the difference in per capita income of Dallas county and Buena Vista (</a:t>
            </a:r>
            <a:r>
              <a:rPr lang="en-US"/>
              <a:t>https://en.wikipedia.org/wiki/List_of_Iowa_locations_by_per_capita_income</a:t>
            </a:r>
            <a:r>
              <a:rPr lang="en-US">
                <a:cs typeface="Calibri"/>
              </a:rPr>
              <a:t>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7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Theodore Hartin</a:t>
            </a:r>
          </a:p>
          <a:p>
            <a:r>
              <a:rPr lang="en-US">
                <a:cs typeface="Calibri"/>
              </a:rPr>
              <a:t>- Comparing counties, Total sales in Mil on the left, total volume in Barrels on the right (a barrel of alcohol is roughly 53 gallons)</a:t>
            </a:r>
            <a:endParaRPr lang="en-US"/>
          </a:p>
          <a:p>
            <a:r>
              <a:rPr lang="en-US">
                <a:cs typeface="Calibri"/>
              </a:rPr>
              <a:t>-Draw attention to the left, sales. If you notice, the county which had the highest total sales </a:t>
            </a:r>
            <a:r>
              <a:rPr lang="en-US" err="1">
                <a:cs typeface="Calibri"/>
              </a:rPr>
              <a:t>polk</a:t>
            </a:r>
            <a:r>
              <a:rPr lang="en-US">
                <a:cs typeface="Calibri"/>
              </a:rPr>
              <a:t>, sold 596 mil where as the county with the</a:t>
            </a:r>
          </a:p>
          <a:p>
            <a:r>
              <a:rPr lang="en-US">
                <a:cs typeface="Calibri"/>
              </a:rPr>
              <a:t>       Second highest sales only sold 230 mil, less than half. This may lead you to believe that the people of </a:t>
            </a:r>
            <a:r>
              <a:rPr lang="en-US" err="1">
                <a:cs typeface="Calibri"/>
              </a:rPr>
              <a:t>polk</a:t>
            </a:r>
            <a:r>
              <a:rPr lang="en-US">
                <a:cs typeface="Calibri"/>
              </a:rPr>
              <a:t> county</a:t>
            </a:r>
          </a:p>
          <a:p>
            <a:r>
              <a:rPr lang="en-US">
                <a:cs typeface="Calibri"/>
              </a:rPr>
              <a:t>       Drink far more than the people in any other county,  but we must first take into account </a:t>
            </a:r>
            <a:r>
              <a:rPr lang="en-US" i="1">
                <a:cs typeface="Calibri"/>
              </a:rPr>
              <a:t>how </a:t>
            </a:r>
            <a:r>
              <a:rPr lang="en-US">
                <a:cs typeface="Calibri"/>
              </a:rPr>
              <a:t>many people actually live in the county</a:t>
            </a:r>
            <a:endParaRPr lang="en-US"/>
          </a:p>
          <a:p>
            <a:r>
              <a:rPr lang="en-US">
                <a:cs typeface="Calibri" panose="020F0502020204030204"/>
              </a:rPr>
              <a:t>        The table compares the sales and volume figures against the population and as you can see, the numbers are not quite as dramatic.</a:t>
            </a:r>
          </a:p>
          <a:p>
            <a:r>
              <a:rPr lang="en-US">
                <a:cs typeface="Calibri" panose="020F0502020204030204"/>
              </a:rPr>
              <a:t>-Although </a:t>
            </a:r>
            <a:r>
              <a:rPr lang="en-US" err="1">
                <a:cs typeface="Calibri" panose="020F0502020204030204"/>
              </a:rPr>
              <a:t>polk</a:t>
            </a:r>
            <a:r>
              <a:rPr lang="en-US">
                <a:cs typeface="Calibri" panose="020F0502020204030204"/>
              </a:rPr>
              <a:t> county as a whole spent more than double the money on </a:t>
            </a:r>
            <a:r>
              <a:rPr lang="en-US" err="1">
                <a:cs typeface="Calibri" panose="020F0502020204030204"/>
              </a:rPr>
              <a:t>alochol</a:t>
            </a:r>
            <a:r>
              <a:rPr lang="en-US">
                <a:cs typeface="Calibri" panose="020F0502020204030204"/>
              </a:rPr>
              <a:t> then Linn county, the average </a:t>
            </a:r>
            <a:r>
              <a:rPr lang="en-US" err="1">
                <a:cs typeface="Calibri" panose="020F0502020204030204"/>
              </a:rPr>
              <a:t>polk</a:t>
            </a:r>
            <a:r>
              <a:rPr lang="en-US">
                <a:cs typeface="Calibri" panose="020F0502020204030204"/>
              </a:rPr>
              <a:t> citizen only spent 20% </a:t>
            </a:r>
          </a:p>
          <a:p>
            <a:r>
              <a:rPr lang="en-US">
                <a:cs typeface="Calibri" panose="020F0502020204030204"/>
              </a:rPr>
              <a:t>       More than the average </a:t>
            </a:r>
            <a:r>
              <a:rPr lang="en-US" err="1">
                <a:cs typeface="Calibri" panose="020F0502020204030204"/>
              </a:rPr>
              <a:t>linn</a:t>
            </a:r>
            <a:r>
              <a:rPr lang="en-US">
                <a:cs typeface="Calibri" panose="020F0502020204030204"/>
              </a:rPr>
              <a:t> citizen, with the person in </a:t>
            </a:r>
            <a:r>
              <a:rPr lang="en-US" err="1">
                <a:cs typeface="Calibri" panose="020F0502020204030204"/>
              </a:rPr>
              <a:t>polk</a:t>
            </a:r>
            <a:r>
              <a:rPr lang="en-US">
                <a:cs typeface="Calibri" panose="020F0502020204030204"/>
              </a:rPr>
              <a:t> spending $1,200 and </a:t>
            </a:r>
            <a:r>
              <a:rPr lang="en-US" err="1">
                <a:cs typeface="Calibri" panose="020F0502020204030204"/>
              </a:rPr>
              <a:t>linn</a:t>
            </a:r>
            <a:r>
              <a:rPr lang="en-US">
                <a:cs typeface="Calibri" panose="020F0502020204030204"/>
              </a:rPr>
              <a:t> spending only $1k. </a:t>
            </a: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3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Theodore Hartin</a:t>
            </a:r>
          </a:p>
          <a:p>
            <a:r>
              <a:rPr lang="en-US">
                <a:cs typeface="Calibri" panose="020F0502020204030204"/>
              </a:rPr>
              <a:t>-Comparing Cities. Draw attention to right to discuss volume</a:t>
            </a:r>
            <a:endParaRPr lang="en-US"/>
          </a:p>
          <a:p>
            <a:endParaRPr lang="en-US">
              <a:cs typeface="Calibri" panose="020F0502020204030204"/>
            </a:endParaRPr>
          </a:p>
          <a:p>
            <a:endParaRPr lang="en-US"/>
          </a:p>
          <a:p>
            <a:endParaRPr lang="en-US"/>
          </a:p>
          <a:p>
            <a:r>
              <a:rPr lang="en-US"/>
              <a:t>- An Olympic swimming pool holds 660,000 gallons; Des Moines consumed roughly 7.87 pools worth of alcohol</a:t>
            </a:r>
            <a:endParaRPr lang="en-US">
              <a:cs typeface="Calibri"/>
            </a:endParaRPr>
          </a:p>
          <a:p>
            <a:r>
              <a:rPr lang="en-US"/>
              <a:t>              Over the timeframe, which equates to about 1 pool of liquor per year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16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062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 Proof Beer 60+ ABV%</a:t>
            </a:r>
          </a:p>
          <a:p>
            <a:r>
              <a:rPr lang="en-US"/>
              <a:t>Orange Citrus Flavored Mixers, low alcohol content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36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Canadian Whiskies- Crown Royal </a:t>
            </a:r>
          </a:p>
          <a:p>
            <a:r>
              <a:rPr lang="en-US">
                <a:cs typeface="Calibri"/>
              </a:rPr>
              <a:t>American Vodkas- Titos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6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-Theo: Diageo Brands: </a:t>
            </a:r>
            <a:r>
              <a:rPr lang="en-US">
                <a:hlinkClick r:id="rId3"/>
              </a:rPr>
              <a:t>https://www.diageo.com/en/our-brands/brand-introduction/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                                               -Smirnoff and Captain Morgan</a:t>
            </a:r>
          </a:p>
          <a:p>
            <a:r>
              <a:rPr lang="en-US">
                <a:cs typeface="Calibri"/>
              </a:rPr>
              <a:t>              Jim Bean Brands: </a:t>
            </a:r>
            <a:r>
              <a:rPr lang="en-US">
                <a:hlinkClick r:id="rId4"/>
              </a:rPr>
              <a:t>https://en.wikipedia.org/wiki/Beam_Suntory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                                               -Jim Beam</a:t>
            </a:r>
          </a:p>
          <a:p>
            <a:r>
              <a:rPr lang="en-US">
                <a:cs typeface="Calibri"/>
              </a:rPr>
              <a:t>              Sazerac Brands: </a:t>
            </a:r>
            <a:r>
              <a:rPr lang="en-US">
                <a:hlinkClick r:id="rId5"/>
              </a:rPr>
              <a:t>https://www.sazerac.com/our-brands/sazerac-brands.html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                                                      -Fireball, Southern Comfort</a:t>
            </a:r>
          </a:p>
          <a:p>
            <a:r>
              <a:rPr lang="en-US">
                <a:cs typeface="Calibri"/>
              </a:rPr>
              <a:t>             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8E33FE-B859-4C7B-8C71-A8A81B6BAA8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25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82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45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94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58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05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230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81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0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3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44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08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6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91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2" descr="Blue digital binary data on a screen">
            <a:extLst>
              <a:ext uri="{FF2B5EF4-FFF2-40B4-BE49-F238E27FC236}">
                <a16:creationId xmlns:a16="http://schemas.microsoft.com/office/drawing/2014/main" id="{DB9345C3-9FD3-48B8-A7ED-06CD20E04B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rgbClr val="FFFFFF"/>
                </a:solidFill>
                <a:ea typeface="+mj-lt"/>
                <a:cs typeface="+mj-lt"/>
              </a:rPr>
              <a:t>Project 2</a:t>
            </a:r>
            <a:endParaRPr lang="en-US" sz="66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300">
                <a:solidFill>
                  <a:srgbClr val="FFFFFF"/>
                </a:solidFill>
                <a:cs typeface="Calibri"/>
              </a:rPr>
              <a:t>Team Lead: Michael Hayes</a:t>
            </a:r>
          </a:p>
          <a:p>
            <a:r>
              <a:rPr lang="en-US" sz="1300">
                <a:solidFill>
                  <a:srgbClr val="FFFFFF"/>
                </a:solidFill>
                <a:cs typeface="Calibri"/>
              </a:rPr>
              <a:t>Theodore Hartin</a:t>
            </a:r>
          </a:p>
          <a:p>
            <a:r>
              <a:rPr lang="en-US" sz="1300">
                <a:solidFill>
                  <a:srgbClr val="FFFFFF"/>
                </a:solidFill>
                <a:cs typeface="Calibri"/>
              </a:rPr>
              <a:t>Nathanael Mottonen</a:t>
            </a:r>
          </a:p>
          <a:p>
            <a:r>
              <a:rPr lang="en-US" sz="1300">
                <a:solidFill>
                  <a:srgbClr val="FFFFFF"/>
                </a:solidFill>
                <a:ea typeface="+mn-lt"/>
                <a:cs typeface="+mn-lt"/>
              </a:rPr>
              <a:t>Nathaniel Shenk</a:t>
            </a:r>
          </a:p>
          <a:p>
            <a:r>
              <a:rPr lang="en-US" sz="1300">
                <a:solidFill>
                  <a:srgbClr val="FFFFFF"/>
                </a:solidFill>
                <a:cs typeface="Calibri"/>
              </a:rPr>
              <a:t>Zachery Brinner</a:t>
            </a:r>
          </a:p>
        </p:txBody>
      </p:sp>
      <p:sp>
        <p:nvSpPr>
          <p:cNvPr id="9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5A703-D9C1-4BA9-A869-9002D4783FF4}"/>
              </a:ext>
            </a:extLst>
          </p:cNvPr>
          <p:cNvSpPr txBox="1"/>
          <p:nvPr/>
        </p:nvSpPr>
        <p:spPr>
          <a:xfrm>
            <a:off x="4536448" y="-45"/>
            <a:ext cx="3179955" cy="5940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City Comparison</a:t>
            </a:r>
            <a:endParaRPr lang="en-US" sz="3200" b="1">
              <a:cs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8E16A78-537D-4773-82B7-E2F17A4C35B5}"/>
              </a:ext>
            </a:extLst>
          </p:cNvPr>
          <p:cNvSpPr txBox="1"/>
          <p:nvPr/>
        </p:nvSpPr>
        <p:spPr>
          <a:xfrm>
            <a:off x="1942561" y="806674"/>
            <a:ext cx="22991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/>
              <a:t>Total Sales</a:t>
            </a:r>
            <a:endParaRPr lang="en-US" b="1" u="sng">
              <a:cs typeface="Calibri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9F704A-55BA-4D1B-AB8E-59B7375E754C}"/>
              </a:ext>
            </a:extLst>
          </p:cNvPr>
          <p:cNvSpPr txBox="1"/>
          <p:nvPr/>
        </p:nvSpPr>
        <p:spPr>
          <a:xfrm>
            <a:off x="9468894" y="808429"/>
            <a:ext cx="97759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/>
              <a:t>Volume</a:t>
            </a:r>
            <a:endParaRPr lang="en-US" b="1" u="sng">
              <a:cs typeface="Calibr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AB59FD-1BB8-4EE6-BF32-FFB66C640947}"/>
              </a:ext>
            </a:extLst>
          </p:cNvPr>
          <p:cNvSpPr txBox="1"/>
          <p:nvPr/>
        </p:nvSpPr>
        <p:spPr>
          <a:xfrm>
            <a:off x="5594864" y="784018"/>
            <a:ext cx="1497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/>
              <a:t>Population</a:t>
            </a:r>
            <a:endParaRPr lang="en-US" b="1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5BDDF4-27E8-4BFF-952C-2C02CA6E0560}"/>
              </a:ext>
            </a:extLst>
          </p:cNvPr>
          <p:cNvCxnSpPr/>
          <p:nvPr/>
        </p:nvCxnSpPr>
        <p:spPr>
          <a:xfrm flipV="1">
            <a:off x="600522" y="3169023"/>
            <a:ext cx="11590116" cy="5125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DFCA5F6-67B9-4B2A-ACFA-AA50F4F99FDA}"/>
              </a:ext>
            </a:extLst>
          </p:cNvPr>
          <p:cNvCxnSpPr>
            <a:cxnSpLocks/>
          </p:cNvCxnSpPr>
          <p:nvPr/>
        </p:nvCxnSpPr>
        <p:spPr>
          <a:xfrm flipV="1">
            <a:off x="590908" y="3195395"/>
            <a:ext cx="11639057" cy="55198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F3371F3-AED7-40A9-8737-7F53F10493CB}"/>
              </a:ext>
            </a:extLst>
          </p:cNvPr>
          <p:cNvSpPr txBox="1"/>
          <p:nvPr/>
        </p:nvSpPr>
        <p:spPr>
          <a:xfrm rot="-5400000">
            <a:off x="-70758" y="1355271"/>
            <a:ext cx="729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3B5DB-1F82-4E9E-96F5-613465B54129}"/>
              </a:ext>
            </a:extLst>
          </p:cNvPr>
          <p:cNvSpPr txBox="1"/>
          <p:nvPr/>
        </p:nvSpPr>
        <p:spPr>
          <a:xfrm rot="-5400000">
            <a:off x="-223158" y="4822371"/>
            <a:ext cx="1045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Analysis</a:t>
            </a:r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7726B6D-E78D-4C02-8401-B7EEFC7A2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1" y="1293913"/>
            <a:ext cx="3793273" cy="155671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DA2C4DA-A90A-4F90-8D19-8A393675031E}"/>
              </a:ext>
            </a:extLst>
          </p:cNvPr>
          <p:cNvGrpSpPr/>
          <p:nvPr/>
        </p:nvGrpSpPr>
        <p:grpSpPr>
          <a:xfrm>
            <a:off x="4895631" y="1120123"/>
            <a:ext cx="2756213" cy="1889542"/>
            <a:chOff x="7181631" y="3183983"/>
            <a:chExt cx="2756213" cy="1889542"/>
          </a:xfrm>
        </p:grpSpPr>
        <p:pic>
          <p:nvPicPr>
            <p:cNvPr id="57" name="Picture 8" descr="Table&#10;&#10;Description automatically generated">
              <a:extLst>
                <a:ext uri="{FF2B5EF4-FFF2-40B4-BE49-F238E27FC236}">
                  <a16:creationId xmlns:a16="http://schemas.microsoft.com/office/drawing/2014/main" id="{78A2F671-64A6-4810-BD73-F6A710DEB8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5102"/>
            <a:stretch/>
          </p:blipFill>
          <p:spPr>
            <a:xfrm>
              <a:off x="7181631" y="3183983"/>
              <a:ext cx="2743200" cy="1136395"/>
            </a:xfrm>
            <a:prstGeom prst="rect">
              <a:avLst/>
            </a:prstGeom>
          </p:spPr>
        </p:pic>
        <p:pic>
          <p:nvPicPr>
            <p:cNvPr id="58" name="Picture 8" descr="Table&#10;&#10;Description automatically generated">
              <a:extLst>
                <a:ext uri="{FF2B5EF4-FFF2-40B4-BE49-F238E27FC236}">
                  <a16:creationId xmlns:a16="http://schemas.microsoft.com/office/drawing/2014/main" id="{386BF534-3A44-45F8-A80A-B6562A31CB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64286" r="-472" b="22449"/>
            <a:stretch/>
          </p:blipFill>
          <p:spPr>
            <a:xfrm>
              <a:off x="7181704" y="4333441"/>
              <a:ext cx="2756140" cy="335756"/>
            </a:xfrm>
            <a:prstGeom prst="rect">
              <a:avLst/>
            </a:prstGeom>
          </p:spPr>
        </p:pic>
        <p:pic>
          <p:nvPicPr>
            <p:cNvPr id="59" name="Picture 8" descr="Table&#10;&#10;Description automatically generated">
              <a:extLst>
                <a:ext uri="{FF2B5EF4-FFF2-40B4-BE49-F238E27FC236}">
                  <a16:creationId xmlns:a16="http://schemas.microsoft.com/office/drawing/2014/main" id="{536E3F78-C8BB-4E31-9480-56853805F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85189"/>
            <a:stretch/>
          </p:blipFill>
          <p:spPr>
            <a:xfrm>
              <a:off x="7181703" y="4698657"/>
              <a:ext cx="2743200" cy="374868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54C712C-BC7E-4111-B4C5-B46DE706F294}"/>
              </a:ext>
            </a:extLst>
          </p:cNvPr>
          <p:cNvSpPr/>
          <p:nvPr/>
        </p:nvSpPr>
        <p:spPr>
          <a:xfrm>
            <a:off x="4941849" y="1122556"/>
            <a:ext cx="2657706" cy="1839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2" descr="Text&#10;&#10;Description automatically generated">
            <a:extLst>
              <a:ext uri="{FF2B5EF4-FFF2-40B4-BE49-F238E27FC236}">
                <a16:creationId xmlns:a16="http://schemas.microsoft.com/office/drawing/2014/main" id="{766D9765-45A0-4A87-B169-8AA446B30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620" y="1222257"/>
            <a:ext cx="4164980" cy="164426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4BB59F3D-1176-497B-A414-FC8F8E9C1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42616"/>
              </p:ext>
            </p:extLst>
          </p:nvPr>
        </p:nvGraphicFramePr>
        <p:xfrm>
          <a:off x="4722943" y="3909056"/>
          <a:ext cx="3265378" cy="160652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26371">
                  <a:extLst>
                    <a:ext uri="{9D8B030D-6E8A-4147-A177-3AD203B41FA5}">
                      <a16:colId xmlns:a16="http://schemas.microsoft.com/office/drawing/2014/main" val="1256765890"/>
                    </a:ext>
                  </a:extLst>
                </a:gridCol>
                <a:gridCol w="907142">
                  <a:extLst>
                    <a:ext uri="{9D8B030D-6E8A-4147-A177-3AD203B41FA5}">
                      <a16:colId xmlns:a16="http://schemas.microsoft.com/office/drawing/2014/main" val="3929559764"/>
                    </a:ext>
                  </a:extLst>
                </a:gridCol>
                <a:gridCol w="1031865">
                  <a:extLst>
                    <a:ext uri="{9D8B030D-6E8A-4147-A177-3AD203B41FA5}">
                      <a16:colId xmlns:a16="http://schemas.microsoft.com/office/drawing/2014/main" val="945252654"/>
                    </a:ext>
                  </a:extLst>
                </a:gridCol>
              </a:tblGrid>
              <a:tr h="37670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City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$1k/Person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Barrels/Person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2962514"/>
                  </a:ext>
                </a:extLst>
              </a:tr>
              <a:tr h="24374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Des Moines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1.53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0.46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2386585"/>
                  </a:ext>
                </a:extLst>
              </a:tr>
              <a:tr h="24374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Cedar Rapids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0.43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5415186"/>
                  </a:ext>
                </a:extLst>
              </a:tr>
              <a:tr h="22159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Davenport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1.31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0.43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52227859"/>
                  </a:ext>
                </a:extLst>
              </a:tr>
              <a:tr h="26590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West Des Moines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1.46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0.45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40650255"/>
                  </a:ext>
                </a:extLst>
              </a:tr>
              <a:tr h="25482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Waterloo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0.45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72762222"/>
                  </a:ext>
                </a:extLst>
              </a:tr>
            </a:tbl>
          </a:graphicData>
        </a:graphic>
      </p:graphicFrame>
      <p:sp>
        <p:nvSpPr>
          <p:cNvPr id="69" name="TextBox 68">
            <a:extLst>
              <a:ext uri="{FF2B5EF4-FFF2-40B4-BE49-F238E27FC236}">
                <a16:creationId xmlns:a16="http://schemas.microsoft.com/office/drawing/2014/main" id="{0FFA795B-B5EA-467B-8158-F42EFAC3E44A}"/>
              </a:ext>
            </a:extLst>
          </p:cNvPr>
          <p:cNvSpPr txBox="1"/>
          <p:nvPr/>
        </p:nvSpPr>
        <p:spPr>
          <a:xfrm>
            <a:off x="9148287" y="6474563"/>
            <a:ext cx="3160481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** 1 Drink is equivalent to 1.5 US fluid ounces of a</a:t>
            </a:r>
          </a:p>
          <a:p>
            <a:r>
              <a:rPr lang="en-US" sz="1100"/>
              <a:t>      distilled spirits</a:t>
            </a:r>
            <a:endParaRPr lang="en-US" sz="1100">
              <a:cs typeface="Calibri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086DEBF-FACE-4D31-B665-148B26E2D426}"/>
              </a:ext>
            </a:extLst>
          </p:cNvPr>
          <p:cNvGrpSpPr/>
          <p:nvPr/>
        </p:nvGrpSpPr>
        <p:grpSpPr>
          <a:xfrm>
            <a:off x="544475" y="6640702"/>
            <a:ext cx="3207834" cy="295344"/>
            <a:chOff x="8926475" y="6594521"/>
            <a:chExt cx="3207834" cy="29534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FFE4BE9-131F-4B99-8F30-B003840B3CDB}"/>
                </a:ext>
              </a:extLst>
            </p:cNvPr>
            <p:cNvSpPr txBox="1"/>
            <p:nvPr/>
          </p:nvSpPr>
          <p:spPr>
            <a:xfrm>
              <a:off x="8991523" y="6628255"/>
              <a:ext cx="3142786" cy="2616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100"/>
                <a:t>https://elicensing.iowaabd.com/LicenseSearch.aspx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EEBA972-26B0-47FC-9CC0-5E512E6ED41A}"/>
                </a:ext>
              </a:extLst>
            </p:cNvPr>
            <p:cNvSpPr txBox="1"/>
            <p:nvPr/>
          </p:nvSpPr>
          <p:spPr>
            <a:xfrm>
              <a:off x="8926475" y="6594521"/>
              <a:ext cx="345688" cy="2308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>
                  <a:latin typeface="Arial"/>
                  <a:cs typeface="Arial"/>
                </a:rPr>
                <a:t>†</a:t>
              </a:r>
              <a:endParaRPr lang="en-US" sz="90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AA132CED-1DCA-4D0D-99A3-D23B52B8A451}"/>
              </a:ext>
            </a:extLst>
          </p:cNvPr>
          <p:cNvGrpSpPr/>
          <p:nvPr/>
        </p:nvGrpSpPr>
        <p:grpSpPr>
          <a:xfrm>
            <a:off x="1048504" y="4086609"/>
            <a:ext cx="3232918" cy="1921129"/>
            <a:chOff x="1198595" y="4028882"/>
            <a:chExt cx="3232918" cy="1921129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55FF90E-A632-47C8-B01B-94D450E51909}"/>
                </a:ext>
              </a:extLst>
            </p:cNvPr>
            <p:cNvGrpSpPr/>
            <p:nvPr/>
          </p:nvGrpSpPr>
          <p:grpSpPr>
            <a:xfrm>
              <a:off x="1198595" y="4028882"/>
              <a:ext cx="3201603" cy="976330"/>
              <a:chOff x="8172050" y="4134846"/>
              <a:chExt cx="3201603" cy="976330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AEC659F4-F33C-47C6-9B78-314DBE0581F0}"/>
                  </a:ext>
                </a:extLst>
              </p:cNvPr>
              <p:cNvGrpSpPr/>
              <p:nvPr/>
            </p:nvGrpSpPr>
            <p:grpSpPr>
              <a:xfrm>
                <a:off x="8519174" y="4464845"/>
                <a:ext cx="2854479" cy="646331"/>
                <a:chOff x="8801799" y="4111083"/>
                <a:chExt cx="2854479" cy="646331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5A6DFFA5-DCC4-47C5-AA03-9F37BE035A60}"/>
                    </a:ext>
                  </a:extLst>
                </p:cNvPr>
                <p:cNvGrpSpPr/>
                <p:nvPr/>
              </p:nvGrpSpPr>
              <p:grpSpPr>
                <a:xfrm>
                  <a:off x="8801799" y="4111083"/>
                  <a:ext cx="1713802" cy="646331"/>
                  <a:chOff x="6125505" y="6016083"/>
                  <a:chExt cx="1713802" cy="646331"/>
                </a:xfrm>
              </p:grpSpPr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9F7D0349-CFA9-4615-BFD9-BBA843DDA8E2}"/>
                      </a:ext>
                    </a:extLst>
                  </p:cNvPr>
                  <p:cNvSpPr txBox="1"/>
                  <p:nvPr/>
                </p:nvSpPr>
                <p:spPr>
                  <a:xfrm>
                    <a:off x="6155473" y="6016083"/>
                    <a:ext cx="1683834" cy="64633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/>
                      <a:t>98k Barrels</a:t>
                    </a:r>
                  </a:p>
                  <a:p>
                    <a:pPr algn="ctr"/>
                    <a:r>
                      <a:rPr lang="en-US">
                        <a:cs typeface="Calibri"/>
                      </a:rPr>
                      <a:t>144 Liquor lic.</a:t>
                    </a:r>
                  </a:p>
                </p:txBody>
              </p:sp>
              <p:sp>
                <p:nvSpPr>
                  <p:cNvPr id="39" name="Minus Sign 38">
                    <a:extLst>
                      <a:ext uri="{FF2B5EF4-FFF2-40B4-BE49-F238E27FC236}">
                        <a16:creationId xmlns:a16="http://schemas.microsoft.com/office/drawing/2014/main" id="{5D11CA92-0C17-4936-9170-79CDA3EE4780}"/>
                      </a:ext>
                    </a:extLst>
                  </p:cNvPr>
                  <p:cNvSpPr/>
                  <p:nvPr/>
                </p:nvSpPr>
                <p:spPr>
                  <a:xfrm>
                    <a:off x="6125505" y="6283479"/>
                    <a:ext cx="1700558" cy="55757"/>
                  </a:xfrm>
                  <a:prstGeom prst="mathMin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A702FE90-6CCC-4EBB-9472-B7F28F4E5B36}"/>
                    </a:ext>
                  </a:extLst>
                </p:cNvPr>
                <p:cNvSpPr txBox="1"/>
                <p:nvPr/>
              </p:nvSpPr>
              <p:spPr>
                <a:xfrm>
                  <a:off x="10251224" y="4229566"/>
                  <a:ext cx="1405054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/>
                    <a:t>= 680 Bar./LL</a:t>
                  </a:r>
                </a:p>
              </p:txBody>
            </p:sp>
          </p:grp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39BCD0-9F0A-4B03-8FFB-32D3E34E471E}"/>
                  </a:ext>
                </a:extLst>
              </p:cNvPr>
              <p:cNvSpPr txBox="1"/>
              <p:nvPr/>
            </p:nvSpPr>
            <p:spPr>
              <a:xfrm>
                <a:off x="8172050" y="4134846"/>
                <a:ext cx="1399779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/>
                  <a:t> </a:t>
                </a:r>
                <a:r>
                  <a:rPr lang="en-US" u="sng"/>
                  <a:t>Des Moines:</a:t>
                </a:r>
                <a:endParaRPr lang="en-US"/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862F050A-4691-4913-BE40-384A45EB9864}"/>
                  </a:ext>
                </a:extLst>
              </p:cNvPr>
              <p:cNvSpPr txBox="1"/>
              <p:nvPr/>
            </p:nvSpPr>
            <p:spPr>
              <a:xfrm>
                <a:off x="9905872" y="4743625"/>
                <a:ext cx="345688" cy="2308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900">
                    <a:latin typeface="Arial"/>
                    <a:cs typeface="Arial"/>
                  </a:rPr>
                  <a:t>†</a:t>
                </a:r>
                <a:endParaRPr lang="en-US" sz="90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4B105E8D-81AB-49AF-86FD-20DC172AE492}"/>
                </a:ext>
              </a:extLst>
            </p:cNvPr>
            <p:cNvGrpSpPr/>
            <p:nvPr/>
          </p:nvGrpSpPr>
          <p:grpSpPr>
            <a:xfrm>
              <a:off x="1280595" y="5014445"/>
              <a:ext cx="3150918" cy="935566"/>
              <a:chOff x="8222735" y="5402244"/>
              <a:chExt cx="3150918" cy="935566"/>
            </a:xfrm>
          </p:grpSpPr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10886E60-00F8-4664-8E86-7BE8C6E2AB8D}"/>
                  </a:ext>
                </a:extLst>
              </p:cNvPr>
              <p:cNvGrpSpPr/>
              <p:nvPr/>
            </p:nvGrpSpPr>
            <p:grpSpPr>
              <a:xfrm>
                <a:off x="8519174" y="5691479"/>
                <a:ext cx="2854479" cy="646331"/>
                <a:chOff x="8801799" y="4111083"/>
                <a:chExt cx="2854479" cy="646331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3E57D047-8135-4BE1-91F5-89E097659D57}"/>
                    </a:ext>
                  </a:extLst>
                </p:cNvPr>
                <p:cNvGrpSpPr/>
                <p:nvPr/>
              </p:nvGrpSpPr>
              <p:grpSpPr>
                <a:xfrm>
                  <a:off x="8801799" y="4111083"/>
                  <a:ext cx="1713802" cy="646331"/>
                  <a:chOff x="6125505" y="6016083"/>
                  <a:chExt cx="1713802" cy="646331"/>
                </a:xfrm>
              </p:grpSpPr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678FDCEB-0CEF-4BB9-864F-BCF2D3186AE1}"/>
                      </a:ext>
                    </a:extLst>
                  </p:cNvPr>
                  <p:cNvSpPr txBox="1"/>
                  <p:nvPr/>
                </p:nvSpPr>
                <p:spPr>
                  <a:xfrm>
                    <a:off x="6155473" y="6016083"/>
                    <a:ext cx="1683834" cy="64633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/>
                      <a:t>60k Barrels</a:t>
                    </a:r>
                  </a:p>
                  <a:p>
                    <a:pPr algn="ctr"/>
                    <a:r>
                      <a:rPr lang="en-US">
                        <a:cs typeface="Calibri"/>
                      </a:rPr>
                      <a:t>80 Liquor lic.</a:t>
                    </a:r>
                  </a:p>
                </p:txBody>
              </p:sp>
              <p:sp>
                <p:nvSpPr>
                  <p:cNvPr id="75" name="Minus Sign 74">
                    <a:extLst>
                      <a:ext uri="{FF2B5EF4-FFF2-40B4-BE49-F238E27FC236}">
                        <a16:creationId xmlns:a16="http://schemas.microsoft.com/office/drawing/2014/main" id="{29DE8B34-0077-489C-94D4-717561BD67DF}"/>
                      </a:ext>
                    </a:extLst>
                  </p:cNvPr>
                  <p:cNvSpPr/>
                  <p:nvPr/>
                </p:nvSpPr>
                <p:spPr>
                  <a:xfrm>
                    <a:off x="6125505" y="6283479"/>
                    <a:ext cx="1700558" cy="55757"/>
                  </a:xfrm>
                  <a:prstGeom prst="mathMinus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3" name="TextBox 72">
                  <a:extLst>
                    <a:ext uri="{FF2B5EF4-FFF2-40B4-BE49-F238E27FC236}">
                      <a16:creationId xmlns:a16="http://schemas.microsoft.com/office/drawing/2014/main" id="{52ED57D7-D557-4A0D-AF77-F47BED57BFFC}"/>
                    </a:ext>
                  </a:extLst>
                </p:cNvPr>
                <p:cNvSpPr txBox="1"/>
                <p:nvPr/>
              </p:nvSpPr>
              <p:spPr>
                <a:xfrm>
                  <a:off x="10251224" y="4229566"/>
                  <a:ext cx="1405054" cy="36933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/>
                    <a:t>= 750 Bar./LL</a:t>
                  </a:r>
                </a:p>
              </p:txBody>
            </p:sp>
          </p:grp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B062B2D-D329-416C-8960-120EFA66C3E5}"/>
                  </a:ext>
                </a:extLst>
              </p:cNvPr>
              <p:cNvSpPr txBox="1"/>
              <p:nvPr/>
            </p:nvSpPr>
            <p:spPr>
              <a:xfrm>
                <a:off x="8222735" y="5402244"/>
                <a:ext cx="1609493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u="sng"/>
                  <a:t>Cedar Rapids: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1F078B3-9F91-437C-B0A6-CB35DCC2338E}"/>
                  </a:ext>
                </a:extLst>
              </p:cNvPr>
              <p:cNvSpPr txBox="1"/>
              <p:nvPr/>
            </p:nvSpPr>
            <p:spPr>
              <a:xfrm>
                <a:off x="9840823" y="5979552"/>
                <a:ext cx="345688" cy="2308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900">
                    <a:latin typeface="Arial"/>
                    <a:cs typeface="Arial"/>
                  </a:rPr>
                  <a:t>†</a:t>
                </a:r>
                <a:endParaRPr lang="en-US" sz="900"/>
              </a:p>
            </p:txBody>
          </p:sp>
        </p:grp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FF54914B-65F4-4FF5-9C7D-0E80CA5FD21C}"/>
              </a:ext>
            </a:extLst>
          </p:cNvPr>
          <p:cNvSpPr txBox="1"/>
          <p:nvPr/>
        </p:nvSpPr>
        <p:spPr>
          <a:xfrm>
            <a:off x="1043834" y="3376433"/>
            <a:ext cx="3165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Des Moines = 98k Barrels</a:t>
            </a:r>
          </a:p>
          <a:p>
            <a:r>
              <a:rPr lang="en-US">
                <a:cs typeface="Calibri"/>
              </a:rPr>
              <a:t>2.</a:t>
            </a:r>
            <a:r>
              <a:rPr lang="en-US" baseline="30000">
                <a:cs typeface="Calibri"/>
              </a:rPr>
              <a:t> </a:t>
            </a:r>
            <a:r>
              <a:rPr lang="en-US">
                <a:cs typeface="Calibri"/>
              </a:rPr>
              <a:t> Cedar Rapids = 60k Barrels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36AF72D-6741-47B4-998A-301CEE3D7550}"/>
              </a:ext>
            </a:extLst>
          </p:cNvPr>
          <p:cNvSpPr txBox="1"/>
          <p:nvPr/>
        </p:nvSpPr>
        <p:spPr>
          <a:xfrm>
            <a:off x="721923" y="6196843"/>
            <a:ext cx="54989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10% More Volume per Licensed Seller in Cedar Rapids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35133F12-0771-428F-B800-EAF3442CBFC0}"/>
              </a:ext>
            </a:extLst>
          </p:cNvPr>
          <p:cNvGrpSpPr/>
          <p:nvPr/>
        </p:nvGrpSpPr>
        <p:grpSpPr>
          <a:xfrm>
            <a:off x="8145792" y="3939896"/>
            <a:ext cx="4217801" cy="1573813"/>
            <a:chOff x="675883" y="3743623"/>
            <a:chExt cx="4217801" cy="157381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80BF4D4-0F8B-479D-8ABF-98C56B53A494}"/>
                </a:ext>
              </a:extLst>
            </p:cNvPr>
            <p:cNvSpPr txBox="1"/>
            <p:nvPr/>
          </p:nvSpPr>
          <p:spPr>
            <a:xfrm>
              <a:off x="675883" y="3884199"/>
              <a:ext cx="3978654" cy="60565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>
                  <a:ea typeface="+mn-lt"/>
                  <a:cs typeface="+mn-lt"/>
                </a:rPr>
                <a:t>.45 Barrels ≈ 25 gallons = .24 gal/m = .91L/m = 30.78 oz/m </a:t>
              </a:r>
              <a:endParaRPr lang="en-US" sz="1600">
                <a:cs typeface="Calibri" panose="020F0502020204030204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A5FECD3-F156-4FAA-BF36-D302B065EB41}"/>
                </a:ext>
              </a:extLst>
            </p:cNvPr>
            <p:cNvSpPr txBox="1"/>
            <p:nvPr/>
          </p:nvSpPr>
          <p:spPr>
            <a:xfrm>
              <a:off x="3596352" y="3743623"/>
              <a:ext cx="992413" cy="27699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noProof="1">
                  <a:cs typeface="Calibri"/>
                </a:rPr>
                <a:t>*m = month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61E22DB-3B95-47AC-9E7E-C705ECCD6AAD}"/>
                </a:ext>
              </a:extLst>
            </p:cNvPr>
            <p:cNvSpPr txBox="1"/>
            <p:nvPr/>
          </p:nvSpPr>
          <p:spPr>
            <a:xfrm>
              <a:off x="987354" y="4948104"/>
              <a:ext cx="3906330" cy="36933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20.5 Drinks per Month per Person</a:t>
              </a:r>
              <a:r>
                <a:rPr lang="en-US" sz="1200"/>
                <a:t>**</a:t>
              </a:r>
              <a:endParaRPr lang="en-US">
                <a:cs typeface="Calibri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CF77628-0AC0-4CD6-9C91-2EBBC4F63623}"/>
                </a:ext>
              </a:extLst>
            </p:cNvPr>
            <p:cNvSpPr txBox="1"/>
            <p:nvPr/>
          </p:nvSpPr>
          <p:spPr>
            <a:xfrm>
              <a:off x="2427962" y="4484318"/>
              <a:ext cx="33194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2400"/>
                <a:t>=</a:t>
              </a:r>
              <a:endParaRPr lang="en-US" sz="20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4839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bottle, beer, drink&#10;&#10;Description automatically generated">
            <a:extLst>
              <a:ext uri="{FF2B5EF4-FFF2-40B4-BE49-F238E27FC236}">
                <a16:creationId xmlns:a16="http://schemas.microsoft.com/office/drawing/2014/main" id="{5320FB87-70B5-4347-997E-4B1CFC63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41561" y="491791"/>
            <a:ext cx="6606996" cy="587037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D2FEA36-40D8-4227-8943-C93D50588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541" y="4933200"/>
            <a:ext cx="4299397" cy="1788980"/>
          </a:xfrm>
          <a:prstGeom prst="rect">
            <a:avLst/>
          </a:prstGeom>
        </p:spPr>
      </p:pic>
      <p:pic>
        <p:nvPicPr>
          <p:cNvPr id="9" name="Picture 9" descr="Text&#10;&#10;Description automatically generated">
            <a:extLst>
              <a:ext uri="{FF2B5EF4-FFF2-40B4-BE49-F238E27FC236}">
                <a16:creationId xmlns:a16="http://schemas.microsoft.com/office/drawing/2014/main" id="{E351E035-28A3-46E8-9E38-03CA1D9C3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507" y="2574469"/>
            <a:ext cx="4306188" cy="1778503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68C962DB-C652-4A66-9CCC-F047D0D51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293" y="212747"/>
            <a:ext cx="4306888" cy="1781333"/>
          </a:xfrm>
          <a:prstGeom prst="rect">
            <a:avLst/>
          </a:prstGeom>
        </p:spPr>
      </p:pic>
      <p:sp>
        <p:nvSpPr>
          <p:cNvPr id="114" name="Rectangle 62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64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5216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396BEEE-3DB9-4711-BDC7-BAB0EFB5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5502264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category of liquor is the most expensive? Inexpensive? Most popular category?</a:t>
            </a:r>
          </a:p>
        </p:txBody>
      </p:sp>
    </p:spTree>
    <p:extLst>
      <p:ext uri="{BB962C8B-B14F-4D97-AF65-F5344CB8AC3E}">
        <p14:creationId xmlns:p14="http://schemas.microsoft.com/office/powerpoint/2010/main" val="3196143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0D24FF-A6CC-4719-A8F9-45CA6F0BA74B}"/>
              </a:ext>
            </a:extLst>
          </p:cNvPr>
          <p:cNvSpPr txBox="1"/>
          <p:nvPr/>
        </p:nvSpPr>
        <p:spPr>
          <a:xfrm rot="-2160000">
            <a:off x="839273" y="313386"/>
            <a:ext cx="125139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strike="sngStrike">
                <a:latin typeface="Times New Roman"/>
                <a:cs typeface="Calibri"/>
              </a:rPr>
              <a:t>BEER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944B2175-3F13-4998-A06D-42107D46B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51" t="684" r="26396" b="-301"/>
          <a:stretch/>
        </p:blipFill>
        <p:spPr>
          <a:xfrm rot="14220000">
            <a:off x="271482" y="-149793"/>
            <a:ext cx="5049248" cy="7829821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C95340-1B0B-4D30-A08E-45BAFE38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954558" cy="40558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Liquor Most Expensive, Liquor Least Expensive</a:t>
            </a: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3A4CC56B-2978-49B0-A99F-985A5A0C16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6265" y="1530097"/>
            <a:ext cx="5196955" cy="1420341"/>
          </a:xfrm>
        </p:spPr>
      </p:pic>
      <p:pic>
        <p:nvPicPr>
          <p:cNvPr id="14" name="Picture 3">
            <a:extLst>
              <a:ext uri="{FF2B5EF4-FFF2-40B4-BE49-F238E27FC236}">
                <a16:creationId xmlns:a16="http://schemas.microsoft.com/office/drawing/2014/main" id="{21C28140-CE30-4ABA-865A-E609A8865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97" t="205" r="28453" b="-311"/>
          <a:stretch/>
        </p:blipFill>
        <p:spPr>
          <a:xfrm rot="2880000">
            <a:off x="7699553" y="1637548"/>
            <a:ext cx="3000732" cy="5805587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E9BF86EA-0E23-481F-895C-0444D8FA9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332" y="4816992"/>
            <a:ext cx="6158455" cy="14182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D44672C-E424-476B-9067-1B1B18B4E746}"/>
              </a:ext>
            </a:extLst>
          </p:cNvPr>
          <p:cNvSpPr txBox="1"/>
          <p:nvPr/>
        </p:nvSpPr>
        <p:spPr>
          <a:xfrm>
            <a:off x="6230289" y="18729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High ABV 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8598A7-C327-411C-9C59-F2E5F6126C36}"/>
              </a:ext>
            </a:extLst>
          </p:cNvPr>
          <p:cNvSpPr txBox="1"/>
          <p:nvPr/>
        </p:nvSpPr>
        <p:spPr>
          <a:xfrm>
            <a:off x="3300345" y="5339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Mixers. Cocktail Sweetener</a:t>
            </a:r>
          </a:p>
        </p:txBody>
      </p:sp>
    </p:spTree>
    <p:extLst>
      <p:ext uri="{BB962C8B-B14F-4D97-AF65-F5344CB8AC3E}">
        <p14:creationId xmlns:p14="http://schemas.microsoft.com/office/powerpoint/2010/main" val="94133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C95340-1B0B-4D30-A08E-45BAFE38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226643" cy="405588"/>
          </a:xfrm>
        </p:spPr>
        <p:txBody>
          <a:bodyPr>
            <a:normAutofit fontScale="90000"/>
          </a:bodyPr>
          <a:lstStyle/>
          <a:p>
            <a:r>
              <a:rPr lang="en-US">
                <a:cs typeface="Calibri Light"/>
              </a:rPr>
              <a:t>Most Popular Category</a:t>
            </a: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151E3080-AD7B-465C-A580-8BFB7EA42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656" y="963576"/>
            <a:ext cx="5497930" cy="2695339"/>
          </a:xfrm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9E6A1F9-0EF8-4675-866D-6BE0042FC9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3591704"/>
              </p:ext>
            </p:extLst>
          </p:nvPr>
        </p:nvGraphicFramePr>
        <p:xfrm>
          <a:off x="4949569" y="3228204"/>
          <a:ext cx="7241877" cy="36327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C0597AC5-2B11-438D-ABEC-A4F9AB7CEA68}"/>
              </a:ext>
              <a:ext uri="{147F2762-F138-4A5C-976F-8EAC2B608ADB}">
                <a16:predDERef xmlns:a16="http://schemas.microsoft.com/office/drawing/2014/main" pred="{6F101167-DB73-4004-A302-F68F6555252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9369901"/>
              </p:ext>
            </p:extLst>
          </p:nvPr>
        </p:nvGraphicFramePr>
        <p:xfrm>
          <a:off x="7023029" y="3773564"/>
          <a:ext cx="3838754" cy="1765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16977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213E70F0-EC19-4C89-B955-ECA94F710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1732" y="5210089"/>
            <a:ext cx="2764204" cy="1530632"/>
          </a:xfrm>
          <a:prstGeom prst="rect">
            <a:avLst/>
          </a:prstGeom>
        </p:spPr>
      </p:pic>
      <p:pic>
        <p:nvPicPr>
          <p:cNvPr id="10" name="Picture 10" descr="Text, logo&#10;&#10;Description automatically generated">
            <a:extLst>
              <a:ext uri="{FF2B5EF4-FFF2-40B4-BE49-F238E27FC236}">
                <a16:creationId xmlns:a16="http://schemas.microsoft.com/office/drawing/2014/main" id="{BEA1653B-ED60-473E-8EE1-CEFE9A30C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4140200"/>
            <a:ext cx="3979863" cy="2206625"/>
          </a:xfrm>
          <a:prstGeom prst="rect">
            <a:avLst/>
          </a:prstGeom>
        </p:spPr>
      </p:pic>
      <p:pic>
        <p:nvPicPr>
          <p:cNvPr id="8" name="Picture 9" descr="Text&#10;&#10;Description automatically generated">
            <a:extLst>
              <a:ext uri="{FF2B5EF4-FFF2-40B4-BE49-F238E27FC236}">
                <a16:creationId xmlns:a16="http://schemas.microsoft.com/office/drawing/2014/main" id="{A18226A2-E2EB-4749-8EF8-ADE8632BB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836" y="3526554"/>
            <a:ext cx="2462213" cy="1319213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0552E28C-897E-4AA3-8567-80CD316ED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1146" y="468172"/>
            <a:ext cx="5935045" cy="19556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2E55B5-C688-47C2-ABC0-E70A1CC8A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/>
            <a:r>
              <a:rPr lang="en-US" sz="4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vendor made the most on liquor sales? What was their best-selling category?</a:t>
            </a:r>
          </a:p>
        </p:txBody>
      </p:sp>
    </p:spTree>
    <p:extLst>
      <p:ext uri="{BB962C8B-B14F-4D97-AF65-F5344CB8AC3E}">
        <p14:creationId xmlns:p14="http://schemas.microsoft.com/office/powerpoint/2010/main" val="1264614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B05333B-6824-403A-99DA-D03E73D12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4" y="1190275"/>
            <a:ext cx="5148072" cy="153992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 descr="A picture containing calendar&#10;&#10;Description automatically generated">
            <a:extLst>
              <a:ext uri="{FF2B5EF4-FFF2-40B4-BE49-F238E27FC236}">
                <a16:creationId xmlns:a16="http://schemas.microsoft.com/office/drawing/2014/main" id="{C6C13E2C-F41B-434C-BE51-1761A7DF2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8888" y="3716532"/>
            <a:ext cx="1383532" cy="23957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 descr="A picture containing text, bottle, indoor, beverage&#10;&#10;Description automatically generated">
            <a:extLst>
              <a:ext uri="{FF2B5EF4-FFF2-40B4-BE49-F238E27FC236}">
                <a16:creationId xmlns:a16="http://schemas.microsoft.com/office/drawing/2014/main" id="{2542D070-375A-4F26-A0E7-BCE9604D7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6816" y="3716532"/>
            <a:ext cx="1868667" cy="239572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A3B95499-8B10-4FFA-9FCF-E24B1F0B0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0090" y="763702"/>
            <a:ext cx="248314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54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2C095914-CF85-4A8C-8C0F-7104F514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4" y="1231841"/>
            <a:ext cx="5148072" cy="145679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10">
            <a:extLst>
              <a:ext uri="{FF2B5EF4-FFF2-40B4-BE49-F238E27FC236}">
                <a16:creationId xmlns:a16="http://schemas.microsoft.com/office/drawing/2014/main" id="{01447BE7-894E-4058-B140-3CF009D8F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4677" y="3716532"/>
            <a:ext cx="1712945" cy="239572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2EC2E81F-8A0F-4C89-96AF-1444E5BAD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364" y="3413843"/>
            <a:ext cx="1599764" cy="3445212"/>
          </a:xfrm>
          <a:prstGeom prst="rect">
            <a:avLst/>
          </a:prstGeom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D68F26B8-C140-4CF6-A652-63F2F3A0A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15" y="868136"/>
            <a:ext cx="2496401" cy="535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26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7" descr="Timeline&#10;&#10;Description automatically generated">
            <a:extLst>
              <a:ext uri="{FF2B5EF4-FFF2-40B4-BE49-F238E27FC236}">
                <a16:creationId xmlns:a16="http://schemas.microsoft.com/office/drawing/2014/main" id="{76066F27-D275-4C98-9F61-2494C71E3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34" y="1278721"/>
            <a:ext cx="5148072" cy="1363033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0362C79D-698E-4ECE-A9CF-7866A082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181" y="3716532"/>
            <a:ext cx="1712945" cy="23957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0106467-DDDC-43AD-A4E4-EF8AB4EB0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862" y="3753108"/>
            <a:ext cx="2322576" cy="2322576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6">
            <a:extLst>
              <a:ext uri="{FF2B5EF4-FFF2-40B4-BE49-F238E27FC236}">
                <a16:creationId xmlns:a16="http://schemas.microsoft.com/office/drawing/2014/main" id="{6CDFF8AA-662B-4D97-B841-A0A4355A9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6765" y="763702"/>
            <a:ext cx="246979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2397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15B14-4A19-488C-A686-FC1DD010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552" y="-1651440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/>
            <a:br>
              <a:rPr lang="en-US" sz="3100"/>
            </a:br>
            <a:r>
              <a:rPr lang="en-US" sz="3100"/>
              <a:t>Which liquors are the most expensive? </a:t>
            </a:r>
            <a:endParaRPr lang="en-US" sz="310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989A351-F77A-4FC3-92EC-EDE8F08DF3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91754" y="305074"/>
            <a:ext cx="6318801" cy="4104367"/>
          </a:xfrm>
          <a:prstGeom prst="rect">
            <a:avLst/>
          </a:prstGeom>
        </p:spPr>
      </p:pic>
      <p:pic>
        <p:nvPicPr>
          <p:cNvPr id="3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2E4C6277-AAC7-44BD-9A55-6793CA4C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03" y="4727329"/>
            <a:ext cx="5934974" cy="1659040"/>
          </a:xfrm>
          <a:prstGeom prst="rect">
            <a:avLst/>
          </a:prstGeom>
        </p:spPr>
      </p:pic>
      <p:pic>
        <p:nvPicPr>
          <p:cNvPr id="6" name="Picture 7" descr="Text&#10;&#10;Description automatically generated">
            <a:extLst>
              <a:ext uri="{FF2B5EF4-FFF2-40B4-BE49-F238E27FC236}">
                <a16:creationId xmlns:a16="http://schemas.microsoft.com/office/drawing/2014/main" id="{A65DFA29-A291-4DFA-AE49-754C0BBF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023" y="3023031"/>
            <a:ext cx="4094671" cy="153080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240D640-BB43-4100-ADFF-B7661CFE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5392" y="4627803"/>
            <a:ext cx="3055368" cy="2016244"/>
          </a:xfrm>
          <a:prstGeom prst="rect">
            <a:avLst/>
          </a:prstGeom>
        </p:spPr>
      </p:pic>
      <p:pic>
        <p:nvPicPr>
          <p:cNvPr id="5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098123-7BCA-4496-9028-E766402E0D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23" y="1552062"/>
            <a:ext cx="4367841" cy="129534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ABFBB7-E612-439C-84D7-E2F0A1A0EDEC}"/>
              </a:ext>
            </a:extLst>
          </p:cNvPr>
          <p:cNvSpPr/>
          <p:nvPr/>
        </p:nvSpPr>
        <p:spPr>
          <a:xfrm>
            <a:off x="5537260" y="958071"/>
            <a:ext cx="4155055" cy="162464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8FD54C0-54F3-41BC-BD78-8B613A3995E0}"/>
              </a:ext>
            </a:extLst>
          </p:cNvPr>
          <p:cNvCxnSpPr/>
          <p:nvPr/>
        </p:nvCxnSpPr>
        <p:spPr>
          <a:xfrm flipV="1">
            <a:off x="5579493" y="1115324"/>
            <a:ext cx="3651848" cy="1437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7EA4A46-1182-4640-880F-3B0F5A92A0A1}"/>
              </a:ext>
            </a:extLst>
          </p:cNvPr>
          <p:cNvCxnSpPr>
            <a:cxnSpLocks/>
          </p:cNvCxnSpPr>
          <p:nvPr/>
        </p:nvCxnSpPr>
        <p:spPr>
          <a:xfrm flipV="1">
            <a:off x="5565115" y="4220833"/>
            <a:ext cx="2616679" cy="0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5EFC0E7-D1B4-405B-A40C-ECCAD0BCA211}"/>
              </a:ext>
            </a:extLst>
          </p:cNvPr>
          <p:cNvCxnSpPr>
            <a:cxnSpLocks/>
          </p:cNvCxnSpPr>
          <p:nvPr/>
        </p:nvCxnSpPr>
        <p:spPr>
          <a:xfrm flipV="1">
            <a:off x="5536361" y="2754343"/>
            <a:ext cx="1552754" cy="14377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52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3BAD3B-B730-4628-8F59-868D8373C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Discrepancies explained</a:t>
            </a:r>
          </a:p>
        </p:txBody>
      </p:sp>
      <p:pic>
        <p:nvPicPr>
          <p:cNvPr id="4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B2A0AB40-0395-4FC6-BF3D-405195C8C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24840" y="2519868"/>
            <a:ext cx="9947589" cy="1540088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C9EFB40E-B6D4-4E68-8CB0-0D6320778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3193" y="4828125"/>
            <a:ext cx="10478219" cy="8248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229988-2BDE-49BD-B3AA-B597B4AE6618}"/>
              </a:ext>
            </a:extLst>
          </p:cNvPr>
          <p:cNvSpPr txBox="1"/>
          <p:nvPr/>
        </p:nvSpPr>
        <p:spPr>
          <a:xfrm>
            <a:off x="1173193" y="4048665"/>
            <a:ext cx="10794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11520/.75 = $15,360        Wrong volume?      Retail price for 750ml ($30) extended to 53 gallons (barrel) = ~$6000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2EC51B-821A-46E3-98C2-C0A879841128}"/>
              </a:ext>
            </a:extLst>
          </p:cNvPr>
          <p:cNvSpPr txBox="1"/>
          <p:nvPr/>
        </p:nvSpPr>
        <p:spPr>
          <a:xfrm>
            <a:off x="1229803" y="5643654"/>
            <a:ext cx="77465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119.52/0.05 = $2390.40      Wrong sale (but there's an exact price)? Bottles sold?</a:t>
            </a:r>
          </a:p>
        </p:txBody>
      </p:sp>
    </p:spTree>
    <p:extLst>
      <p:ext uri="{BB962C8B-B14F-4D97-AF65-F5344CB8AC3E}">
        <p14:creationId xmlns:p14="http://schemas.microsoft.com/office/powerpoint/2010/main" val="130902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2267F-202E-4C01-BAE5-4C14C94E8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Data Source</a:t>
            </a:r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2DAAE933-1AD7-4EDB-952C-170042489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324" y="118203"/>
            <a:ext cx="2297502" cy="1330726"/>
          </a:xfrm>
          <a:prstGeom prst="rect">
            <a:avLst/>
          </a:prstGeom>
        </p:spPr>
      </p:pic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F86D4EA-1B84-469D-8073-AAB002022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8193"/>
            <a:ext cx="2743200" cy="1059499"/>
          </a:xfrm>
          <a:prstGeom prst="rect">
            <a:avLst/>
          </a:prstGeom>
        </p:spPr>
      </p:pic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1E320862-F0FE-4D49-97C2-E9D8DF058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9" y="1696861"/>
            <a:ext cx="7832783" cy="1278917"/>
          </a:xfrm>
          <a:prstGeom prst="rect">
            <a:avLst/>
          </a:prstGeom>
        </p:spPr>
      </p:pic>
      <p:pic>
        <p:nvPicPr>
          <p:cNvPr id="11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8CAC390-816B-4F24-B294-145500F4ED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08" y="2976728"/>
            <a:ext cx="7832784" cy="1263976"/>
          </a:xfrm>
          <a:prstGeom prst="rect">
            <a:avLst/>
          </a:prstGeom>
        </p:spPr>
      </p:pic>
      <p:pic>
        <p:nvPicPr>
          <p:cNvPr id="13" name="Picture 14" descr="Chart&#10;&#10;Description automatically generated">
            <a:extLst>
              <a:ext uri="{FF2B5EF4-FFF2-40B4-BE49-F238E27FC236}">
                <a16:creationId xmlns:a16="http://schemas.microsoft.com/office/drawing/2014/main" id="{AD8EAB4E-DC2F-4E7E-B6E5-42C17D29C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985" y="4215474"/>
            <a:ext cx="7832784" cy="1273768"/>
          </a:xfrm>
          <a:prstGeom prst="rect">
            <a:avLst/>
          </a:prstGeom>
        </p:spPr>
      </p:pic>
      <p:pic>
        <p:nvPicPr>
          <p:cNvPr id="15" name="Picture 16" descr="Chart, waterfall chart&#10;&#10;Description automatically generated">
            <a:extLst>
              <a:ext uri="{FF2B5EF4-FFF2-40B4-BE49-F238E27FC236}">
                <a16:creationId xmlns:a16="http://schemas.microsoft.com/office/drawing/2014/main" id="{D5B967EE-4C0C-41D0-9AAC-5E629798D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09" y="5480682"/>
            <a:ext cx="7847161" cy="1273768"/>
          </a:xfrm>
          <a:prstGeom prst="rect">
            <a:avLst/>
          </a:prstGeom>
        </p:spPr>
      </p:pic>
      <p:pic>
        <p:nvPicPr>
          <p:cNvPr id="17" name="Picture 17" descr="Chart, histogram&#10;&#10;Description automatically generated">
            <a:extLst>
              <a:ext uri="{FF2B5EF4-FFF2-40B4-BE49-F238E27FC236}">
                <a16:creationId xmlns:a16="http://schemas.microsoft.com/office/drawing/2014/main" id="{DD887A95-2265-445C-AB07-ADDF640A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5043" y="3543455"/>
            <a:ext cx="3073878" cy="1295090"/>
          </a:xfrm>
          <a:prstGeom prst="rect">
            <a:avLst/>
          </a:prstGeom>
        </p:spPr>
      </p:pic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E2989C0-C189-42F4-B78F-8F4C46554A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6288" y="4958133"/>
            <a:ext cx="3131388" cy="128369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8DF9F11-8D99-4E01-B3E2-7F11A78C7D68}"/>
              </a:ext>
            </a:extLst>
          </p:cNvPr>
          <p:cNvSpPr txBox="1"/>
          <p:nvPr/>
        </p:nvSpPr>
        <p:spPr>
          <a:xfrm>
            <a:off x="8735683" y="2050212"/>
            <a:ext cx="3001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Data on liquor transactions in Iowa from January 2, 2012 to September 29, 2020</a:t>
            </a:r>
          </a:p>
        </p:txBody>
      </p:sp>
    </p:spTree>
    <p:extLst>
      <p:ext uri="{BB962C8B-B14F-4D97-AF65-F5344CB8AC3E}">
        <p14:creationId xmlns:p14="http://schemas.microsoft.com/office/powerpoint/2010/main" val="4233961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815B14-4A19-488C-A686-FC1DD0108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533" y="-1234497"/>
            <a:ext cx="3888999" cy="30723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/>
            <a:br>
              <a:rPr lang="en-US" sz="3100"/>
            </a:br>
            <a:r>
              <a:rPr lang="en-US" sz="3100"/>
              <a:t>Which liquors are the least expensive? </a:t>
            </a:r>
            <a:endParaRPr lang="en-US" sz="310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57CC933-9BE4-4945-931D-18E44DA7D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004" y="651388"/>
            <a:ext cx="6243168" cy="298482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78D40-5295-4653-8FCD-3B5836125253}"/>
              </a:ext>
            </a:extLst>
          </p:cNvPr>
          <p:cNvSpPr txBox="1"/>
          <p:nvPr/>
        </p:nvSpPr>
        <p:spPr>
          <a:xfrm>
            <a:off x="1086928" y="2150853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data inconsistencies:</a:t>
            </a:r>
          </a:p>
          <a:p>
            <a:r>
              <a:rPr lang="en-US">
                <a:cs typeface="Calibri"/>
              </a:rPr>
              <a:t>- Two "Mr. Boston Triple </a:t>
            </a:r>
            <a:r>
              <a:rPr lang="en-US" err="1">
                <a:cs typeface="Calibri"/>
              </a:rPr>
              <a:t>Sec"s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- $0.63 Whiskey Mini?</a:t>
            </a:r>
          </a:p>
        </p:txBody>
      </p:sp>
      <p:pic>
        <p:nvPicPr>
          <p:cNvPr id="6" name="Picture 7" descr="Shape&#10;&#10;Description automatically generated">
            <a:extLst>
              <a:ext uri="{FF2B5EF4-FFF2-40B4-BE49-F238E27FC236}">
                <a16:creationId xmlns:a16="http://schemas.microsoft.com/office/drawing/2014/main" id="{6176C163-DF1A-4456-91C2-D0646F5AA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36" y="3918323"/>
            <a:ext cx="11369615" cy="789768"/>
          </a:xfrm>
          <a:prstGeom prst="rect">
            <a:avLst/>
          </a:prstGeom>
        </p:spPr>
      </p:pic>
      <p:pic>
        <p:nvPicPr>
          <p:cNvPr id="9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151E3AD6-DA3C-4A72-8D8A-7EED1B575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647" y="4693041"/>
            <a:ext cx="3275161" cy="205829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57EC326-892C-4A44-B9DF-46925DF13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661" y="6168074"/>
            <a:ext cx="9083617" cy="51721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F624FF5-FC4B-4776-9282-2436C3B54004}"/>
              </a:ext>
            </a:extLst>
          </p:cNvPr>
          <p:cNvCxnSpPr/>
          <p:nvPr/>
        </p:nvCxnSpPr>
        <p:spPr>
          <a:xfrm flipV="1">
            <a:off x="5236234" y="1663459"/>
            <a:ext cx="4327583" cy="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08F1098-3E63-4992-93A0-31B233CA12E8}"/>
              </a:ext>
            </a:extLst>
          </p:cNvPr>
          <p:cNvSpPr txBox="1"/>
          <p:nvPr/>
        </p:nvSpPr>
        <p:spPr>
          <a:xfrm>
            <a:off x="4665992" y="5169200"/>
            <a:ext cx="48279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Wrong bottle volume? Sale (Dollars)? Pack size??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13D5557-E768-4884-A729-7250A7C31909}"/>
              </a:ext>
            </a:extLst>
          </p:cNvPr>
          <p:cNvCxnSpPr>
            <a:cxnSpLocks/>
          </p:cNvCxnSpPr>
          <p:nvPr/>
        </p:nvCxnSpPr>
        <p:spPr>
          <a:xfrm flipV="1">
            <a:off x="8039817" y="6379231"/>
            <a:ext cx="373810" cy="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124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F060A-3332-49B0-A16D-C4F805ECF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288" y="1955"/>
            <a:ext cx="4866659" cy="19653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285750" indent="-285750"/>
            <a:br>
              <a:rPr lang="en-US" sz="3100"/>
            </a:br>
            <a:r>
              <a:rPr lang="en-US" sz="3100"/>
              <a:t>Which liquors are the most popular by Volume? Most popular by total sales?</a:t>
            </a:r>
            <a:endParaRPr lang="en-US" sz="3100">
              <a:cs typeface="Calibri Ligh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AD4A342-B3CD-4668-8D28-0187BAA0DB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0448" y="2865501"/>
            <a:ext cx="5297188" cy="334426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C81CFABA-5DDB-4E6A-90CD-C4C4FF5B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432" y="2864245"/>
            <a:ext cx="4946880" cy="3342367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92C9CA3-00F2-4ED2-8941-7EB08D87AEA8}"/>
              </a:ext>
            </a:extLst>
          </p:cNvPr>
          <p:cNvCxnSpPr/>
          <p:nvPr/>
        </p:nvCxnSpPr>
        <p:spPr>
          <a:xfrm>
            <a:off x="4445479" y="4050102"/>
            <a:ext cx="2639682" cy="8425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55D3458-B781-45AC-82BB-E2B930D857E8}"/>
              </a:ext>
            </a:extLst>
          </p:cNvPr>
          <p:cNvCxnSpPr>
            <a:cxnSpLocks/>
          </p:cNvCxnSpPr>
          <p:nvPr/>
        </p:nvCxnSpPr>
        <p:spPr>
          <a:xfrm flipV="1">
            <a:off x="4474233" y="4029974"/>
            <a:ext cx="2639682" cy="235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7954F05-2735-43BF-8C37-38B35245EF13}"/>
              </a:ext>
            </a:extLst>
          </p:cNvPr>
          <p:cNvCxnSpPr>
            <a:cxnSpLocks/>
          </p:cNvCxnSpPr>
          <p:nvPr/>
        </p:nvCxnSpPr>
        <p:spPr>
          <a:xfrm flipV="1">
            <a:off x="4445477" y="4475672"/>
            <a:ext cx="2639682" cy="10409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05242B35-5FDF-452A-9795-85FB7E15173D}"/>
              </a:ext>
            </a:extLst>
          </p:cNvPr>
          <p:cNvSpPr/>
          <p:nvPr/>
        </p:nvSpPr>
        <p:spPr>
          <a:xfrm>
            <a:off x="2129826" y="4796825"/>
            <a:ext cx="129397" cy="1437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1684BBB-C277-467C-AA1D-558FE40D68DB}"/>
              </a:ext>
            </a:extLst>
          </p:cNvPr>
          <p:cNvCxnSpPr>
            <a:cxnSpLocks/>
          </p:cNvCxnSpPr>
          <p:nvPr/>
        </p:nvCxnSpPr>
        <p:spPr>
          <a:xfrm flipV="1">
            <a:off x="4474233" y="4231256"/>
            <a:ext cx="2639682" cy="2357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Star: 5 Points 38">
            <a:extLst>
              <a:ext uri="{FF2B5EF4-FFF2-40B4-BE49-F238E27FC236}">
                <a16:creationId xmlns:a16="http://schemas.microsoft.com/office/drawing/2014/main" id="{CA91D8FA-D5F3-4331-B679-E0C796C4E1A5}"/>
              </a:ext>
            </a:extLst>
          </p:cNvPr>
          <p:cNvSpPr/>
          <p:nvPr/>
        </p:nvSpPr>
        <p:spPr>
          <a:xfrm>
            <a:off x="2359863" y="5228145"/>
            <a:ext cx="129397" cy="1437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3EDD952A-39A6-4A3A-B538-4FD55352F9A5}"/>
              </a:ext>
            </a:extLst>
          </p:cNvPr>
          <p:cNvSpPr/>
          <p:nvPr/>
        </p:nvSpPr>
        <p:spPr>
          <a:xfrm>
            <a:off x="3495673" y="5630710"/>
            <a:ext cx="129397" cy="1437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BFC4B5E9-C3DF-4BF4-BBFE-95C6F945DC61}"/>
              </a:ext>
            </a:extLst>
          </p:cNvPr>
          <p:cNvSpPr/>
          <p:nvPr/>
        </p:nvSpPr>
        <p:spPr>
          <a:xfrm>
            <a:off x="2762428" y="5012484"/>
            <a:ext cx="129397" cy="14377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6C9AE3-0F7E-4888-A3E6-1BA662287718}"/>
              </a:ext>
            </a:extLst>
          </p:cNvPr>
          <p:cNvCxnSpPr>
            <a:cxnSpLocks/>
          </p:cNvCxnSpPr>
          <p:nvPr/>
        </p:nvCxnSpPr>
        <p:spPr>
          <a:xfrm flipV="1">
            <a:off x="4431099" y="4676954"/>
            <a:ext cx="2668436" cy="57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2CCDB2A-3606-4306-9EB2-C6348D57B73B}"/>
              </a:ext>
            </a:extLst>
          </p:cNvPr>
          <p:cNvCxnSpPr>
            <a:cxnSpLocks/>
          </p:cNvCxnSpPr>
          <p:nvPr/>
        </p:nvCxnSpPr>
        <p:spPr>
          <a:xfrm flipV="1">
            <a:off x="4560494" y="3814311"/>
            <a:ext cx="2553418" cy="201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7FF326FA-3680-44EE-BC3D-C3C510DED96D}"/>
              </a:ext>
            </a:extLst>
          </p:cNvPr>
          <p:cNvSpPr/>
          <p:nvPr/>
        </p:nvSpPr>
        <p:spPr>
          <a:xfrm>
            <a:off x="10109257" y="5026860"/>
            <a:ext cx="129397" cy="14377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5 Points 44">
            <a:extLst>
              <a:ext uri="{FF2B5EF4-FFF2-40B4-BE49-F238E27FC236}">
                <a16:creationId xmlns:a16="http://schemas.microsoft.com/office/drawing/2014/main" id="{8D226988-9207-4AD3-BB59-BC5B741D4B90}"/>
              </a:ext>
            </a:extLst>
          </p:cNvPr>
          <p:cNvSpPr/>
          <p:nvPr/>
        </p:nvSpPr>
        <p:spPr>
          <a:xfrm>
            <a:off x="8427106" y="5242520"/>
            <a:ext cx="129397" cy="14377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tar: 5 Points 45">
            <a:extLst>
              <a:ext uri="{FF2B5EF4-FFF2-40B4-BE49-F238E27FC236}">
                <a16:creationId xmlns:a16="http://schemas.microsoft.com/office/drawing/2014/main" id="{9AEE5A3C-CB01-4392-A26D-E1AB1A68AD5F}"/>
              </a:ext>
            </a:extLst>
          </p:cNvPr>
          <p:cNvSpPr/>
          <p:nvPr/>
        </p:nvSpPr>
        <p:spPr>
          <a:xfrm>
            <a:off x="8010163" y="5443804"/>
            <a:ext cx="129397" cy="14377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tar: 5 Points 46">
            <a:extLst>
              <a:ext uri="{FF2B5EF4-FFF2-40B4-BE49-F238E27FC236}">
                <a16:creationId xmlns:a16="http://schemas.microsoft.com/office/drawing/2014/main" id="{92BF1632-CCA2-47F1-80DC-32776F454477}"/>
              </a:ext>
            </a:extLst>
          </p:cNvPr>
          <p:cNvSpPr/>
          <p:nvPr/>
        </p:nvSpPr>
        <p:spPr>
          <a:xfrm>
            <a:off x="10195520" y="5659463"/>
            <a:ext cx="129397" cy="14377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FF063500-8058-4615-A3FD-B39CC9B71C59}"/>
              </a:ext>
            </a:extLst>
          </p:cNvPr>
          <p:cNvSpPr/>
          <p:nvPr/>
        </p:nvSpPr>
        <p:spPr>
          <a:xfrm>
            <a:off x="8872805" y="728030"/>
            <a:ext cx="632604" cy="66135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ar: 5 Points 48">
            <a:extLst>
              <a:ext uri="{FF2B5EF4-FFF2-40B4-BE49-F238E27FC236}">
                <a16:creationId xmlns:a16="http://schemas.microsoft.com/office/drawing/2014/main" id="{30A0FA6B-DC87-45DE-9901-6D14261B8D22}"/>
              </a:ext>
            </a:extLst>
          </p:cNvPr>
          <p:cNvSpPr/>
          <p:nvPr/>
        </p:nvSpPr>
        <p:spPr>
          <a:xfrm>
            <a:off x="8901558" y="1590670"/>
            <a:ext cx="603849" cy="632604"/>
          </a:xfrm>
          <a:prstGeom prst="star5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E21F5-9868-409F-B912-7E8F4F09D740}"/>
              </a:ext>
            </a:extLst>
          </p:cNvPr>
          <p:cNvSpPr txBox="1"/>
          <p:nvPr/>
        </p:nvSpPr>
        <p:spPr>
          <a:xfrm>
            <a:off x="9509365" y="624157"/>
            <a:ext cx="2441276" cy="9520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0070C0"/>
                </a:solidFill>
                <a:cs typeface="Calibri"/>
              </a:rPr>
              <a:t>= Liquors in top 10 most popular by volume but not dollars spent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7E62168-22E9-48EA-9796-C8F6BD3B25BE}"/>
              </a:ext>
            </a:extLst>
          </p:cNvPr>
          <p:cNvSpPr txBox="1"/>
          <p:nvPr/>
        </p:nvSpPr>
        <p:spPr>
          <a:xfrm>
            <a:off x="9509364" y="1515553"/>
            <a:ext cx="244127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  <a:cs typeface="Calibri"/>
              </a:rPr>
              <a:t>= Liquors in top 10 most popular by dollars spent but not volume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C7E03B62-6BEA-4FA0-B610-F97348862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183" y="273529"/>
            <a:ext cx="877559" cy="2385923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F47EC30-F687-4532-ABC5-35966A530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4854" y="340115"/>
            <a:ext cx="778894" cy="2324640"/>
          </a:xfrm>
          <a:prstGeom prst="rect">
            <a:avLst/>
          </a:prstGeom>
        </p:spPr>
      </p:pic>
      <p:pic>
        <p:nvPicPr>
          <p:cNvPr id="13" name="Picture 50" descr="A picture containing text, bottle, alcohol, beverage&#10;&#10;Description automatically generated">
            <a:extLst>
              <a:ext uri="{FF2B5EF4-FFF2-40B4-BE49-F238E27FC236}">
                <a16:creationId xmlns:a16="http://schemas.microsoft.com/office/drawing/2014/main" id="{584DE431-CF69-4474-B188-B19967BE3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5262" y="359794"/>
            <a:ext cx="659023" cy="2285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5D233-A824-4AE6-88F0-1D32E40F9061}"/>
              </a:ext>
            </a:extLst>
          </p:cNvPr>
          <p:cNvSpPr txBox="1"/>
          <p:nvPr/>
        </p:nvSpPr>
        <p:spPr>
          <a:xfrm>
            <a:off x="2495908" y="6320287"/>
            <a:ext cx="80484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*None of the least or most expensive liquors (by price/liter) appear in either table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61FA956-D995-4326-93F5-D2986EBDB04F}"/>
              </a:ext>
            </a:extLst>
          </p:cNvPr>
          <p:cNvSpPr txBox="1"/>
          <p:nvPr/>
        </p:nvSpPr>
        <p:spPr>
          <a:xfrm>
            <a:off x="8892935" y="26652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Key:</a:t>
            </a:r>
          </a:p>
        </p:txBody>
      </p:sp>
    </p:spTree>
    <p:extLst>
      <p:ext uri="{BB962C8B-B14F-4D97-AF65-F5344CB8AC3E}">
        <p14:creationId xmlns:p14="http://schemas.microsoft.com/office/powerpoint/2010/main" val="3199689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8A677B-AE73-4120-835E-4EC44C177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00" y="-1507668"/>
            <a:ext cx="4535979" cy="27417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/>
            <a:br>
              <a:rPr lang="en-US" sz="2700"/>
            </a:br>
            <a:r>
              <a:rPr lang="en-US" sz="2700">
                <a:cs typeface="Calibri Light"/>
              </a:rPr>
              <a:t>Liquors with the highest and lowest average profit margins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D1B131-F04C-4369-8850-582E0B50E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37" y="243193"/>
            <a:ext cx="6428067" cy="184589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Text&#10;&#10;Description automatically generated">
            <a:extLst>
              <a:ext uri="{FF2B5EF4-FFF2-40B4-BE49-F238E27FC236}">
                <a16:creationId xmlns:a16="http://schemas.microsoft.com/office/drawing/2014/main" id="{743D4FF8-F93D-46AB-AB6B-A2BC74D3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38" y="2263305"/>
            <a:ext cx="6428068" cy="2171983"/>
          </a:xfrm>
          <a:prstGeom prst="rect">
            <a:avLst/>
          </a:prstGeom>
        </p:spPr>
      </p:pic>
      <p:pic>
        <p:nvPicPr>
          <p:cNvPr id="3" name="Picture 3" descr="Shape&#10;&#10;Description automatically generated">
            <a:extLst>
              <a:ext uri="{FF2B5EF4-FFF2-40B4-BE49-F238E27FC236}">
                <a16:creationId xmlns:a16="http://schemas.microsoft.com/office/drawing/2014/main" id="{C4177055-1C7A-4D70-B059-3DB872815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363" y="4509380"/>
            <a:ext cx="10981425" cy="872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D1A376-EF29-4FDB-931E-F563F34F066F}"/>
              </a:ext>
            </a:extLst>
          </p:cNvPr>
          <p:cNvSpPr txBox="1"/>
          <p:nvPr/>
        </p:nvSpPr>
        <p:spPr>
          <a:xfrm>
            <a:off x="1388853" y="53426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425.16/36 = $11.81</a:t>
            </a:r>
          </a:p>
        </p:txBody>
      </p:sp>
      <p:pic>
        <p:nvPicPr>
          <p:cNvPr id="6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5BA8E65B-C727-46D1-814C-B02ECAE010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363" y="5787377"/>
            <a:ext cx="10995803" cy="991056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3DE465B-A366-4946-BD4C-4F862ED28F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022" y="1248192"/>
            <a:ext cx="2743200" cy="1687429"/>
          </a:xfrm>
          <a:prstGeom prst="rect">
            <a:avLst/>
          </a:prstGeom>
        </p:spPr>
      </p:pic>
      <p:pic>
        <p:nvPicPr>
          <p:cNvPr id="9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F9389C-A8A7-4F26-AAF0-CF4DFD85D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306" y="2981330"/>
            <a:ext cx="2743200" cy="14129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04E9B6E-9E23-4828-B8A5-8034A3D2FD33}"/>
              </a:ext>
            </a:extLst>
          </p:cNvPr>
          <p:cNvCxnSpPr/>
          <p:nvPr/>
        </p:nvCxnSpPr>
        <p:spPr>
          <a:xfrm flipV="1">
            <a:off x="5351253" y="3331233"/>
            <a:ext cx="4097545" cy="1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9905395-34C7-4693-B40D-235D13BC8CAE}"/>
              </a:ext>
            </a:extLst>
          </p:cNvPr>
          <p:cNvCxnSpPr>
            <a:cxnSpLocks/>
          </p:cNvCxnSpPr>
          <p:nvPr/>
        </p:nvCxnSpPr>
        <p:spPr>
          <a:xfrm>
            <a:off x="5351252" y="3532519"/>
            <a:ext cx="4097545" cy="1437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41BADE-122A-4331-919D-08FC09BB616D}"/>
              </a:ext>
            </a:extLst>
          </p:cNvPr>
          <p:cNvCxnSpPr/>
          <p:nvPr/>
        </p:nvCxnSpPr>
        <p:spPr>
          <a:xfrm>
            <a:off x="8557404" y="6407988"/>
            <a:ext cx="388189" cy="1437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4DC2087-1C98-470F-9744-FE6664967447}"/>
              </a:ext>
            </a:extLst>
          </p:cNvPr>
          <p:cNvCxnSpPr>
            <a:cxnSpLocks/>
          </p:cNvCxnSpPr>
          <p:nvPr/>
        </p:nvCxnSpPr>
        <p:spPr>
          <a:xfrm>
            <a:off x="8557403" y="6580516"/>
            <a:ext cx="431321" cy="14376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08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45BF4D-9593-49FE-83B2-CF333C6E2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r>
              <a:rPr lang="en-US" sz="2800">
                <a:solidFill>
                  <a:srgbClr val="FFFFFF"/>
                </a:solidFill>
              </a:rPr>
              <a:t>Is</a:t>
            </a:r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there a change in the amount (volume and  total sales) of liquor sales due to COVID-19?</a:t>
            </a:r>
            <a:endParaRPr lang="en-US" sz="28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3FD23AA-3453-465C-8562-4CDB0EF91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60819" y="1076725"/>
            <a:ext cx="7690381" cy="471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9402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760941-EF99-4F61-A95D-3C3E7C08D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44D9B9FF-D6DA-4F69-B4A0-BA1550D6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84269" y="1756600"/>
            <a:ext cx="1080325" cy="4736395"/>
          </a:xfrm>
          <a:custGeom>
            <a:avLst/>
            <a:gdLst>
              <a:gd name="T0" fmla="*/ 491 w 491"/>
              <a:gd name="T1" fmla="*/ 2247 h 2732"/>
              <a:gd name="T2" fmla="*/ 0 w 491"/>
              <a:gd name="T3" fmla="*/ 2732 h 2732"/>
              <a:gd name="T4" fmla="*/ 0 w 491"/>
              <a:gd name="T5" fmla="*/ 486 h 2732"/>
              <a:gd name="T6" fmla="*/ 491 w 491"/>
              <a:gd name="T7" fmla="*/ 0 h 2732"/>
              <a:gd name="T8" fmla="*/ 491 w 491"/>
              <a:gd name="T9" fmla="*/ 2247 h 2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1" h="2732">
                <a:moveTo>
                  <a:pt x="491" y="2247"/>
                </a:moveTo>
                <a:lnTo>
                  <a:pt x="0" y="2732"/>
                </a:lnTo>
                <a:lnTo>
                  <a:pt x="0" y="486"/>
                </a:lnTo>
                <a:lnTo>
                  <a:pt x="491" y="0"/>
                </a:lnTo>
                <a:lnTo>
                  <a:pt x="491" y="224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7DC0AF9-0747-4070-A6D7-DF3681B9E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6839" y="1357766"/>
            <a:ext cx="687754" cy="430312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74612EAD-0A8C-4C44-AFE1-3DF0669AC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878850" y="1135060"/>
            <a:ext cx="409371" cy="4169215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8">
            <a:extLst>
              <a:ext uri="{FF2B5EF4-FFF2-40B4-BE49-F238E27FC236}">
                <a16:creationId xmlns:a16="http://schemas.microsoft.com/office/drawing/2014/main" id="{C2D46295-4D0D-487B-8972-141A047FB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1124043"/>
            <a:ext cx="5288862" cy="397812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D15129-5FB8-48F1-AB5E-4E661E4C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42" y="1357766"/>
            <a:ext cx="4322204" cy="35413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285750" indent="-285750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day of the week contains the most alcohol purchases?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6F101167-DB73-4004-A302-F68F65552529}"/>
              </a:ext>
              <a:ext uri="{147F2762-F138-4A5C-976F-8EAC2B608ADB}">
                <a16:predDERef xmlns:a16="http://schemas.microsoft.com/office/drawing/2014/main" pred="{DABD14A2-BD3C-40A8-BD21-900CE90EED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7869740"/>
              </p:ext>
            </p:extLst>
          </p:nvPr>
        </p:nvGraphicFramePr>
        <p:xfrm>
          <a:off x="5501268" y="282500"/>
          <a:ext cx="6003072" cy="6525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88431A3-C76F-49B2-B33B-4602EC658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210" y="1000355"/>
            <a:ext cx="2794310" cy="1976554"/>
          </a:xfrm>
          <a:prstGeom prst="rect">
            <a:avLst/>
          </a:prstGeom>
        </p:spPr>
      </p:pic>
      <p:pic>
        <p:nvPicPr>
          <p:cNvPr id="3" name="Picture 4" descr="Text&#10;&#10;Description automatically generated">
            <a:extLst>
              <a:ext uri="{FF2B5EF4-FFF2-40B4-BE49-F238E27FC236}">
                <a16:creationId xmlns:a16="http://schemas.microsoft.com/office/drawing/2014/main" id="{78C5ECBA-FC25-4758-AB66-C9D4EB3343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5" b="653"/>
          <a:stretch/>
        </p:blipFill>
        <p:spPr>
          <a:xfrm>
            <a:off x="8628189" y="5018069"/>
            <a:ext cx="3503939" cy="205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9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D38EE57-B708-47C9-A4A4-E25F09FAB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7A28182-58A5-4DBB-8F64-BD944BCA8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4" name="Freeform 44">
              <a:extLst>
                <a:ext uri="{FF2B5EF4-FFF2-40B4-BE49-F238E27FC236}">
                  <a16:creationId xmlns:a16="http://schemas.microsoft.com/office/drawing/2014/main" id="{E4A9080E-7BA6-45FC-8677-8B9D5F4DA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5">
              <a:extLst>
                <a:ext uri="{FF2B5EF4-FFF2-40B4-BE49-F238E27FC236}">
                  <a16:creationId xmlns:a16="http://schemas.microsoft.com/office/drawing/2014/main" id="{2163D516-75D4-4DE0-AC27-63719125A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E74A26A5-C23A-46D4-B0FF-155FB3834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08E0243F-1062-43C6-AD04-130DFF668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4C5517B-1B0F-47AA-93A5-367189969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4E4C88-F661-4E55-92E3-DE2A0CD28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Optimization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EAC8A4-A0FC-43B1-84BC-0FBF19FC1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4" y="2494450"/>
            <a:ext cx="4053545" cy="35631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cs typeface="Calibri"/>
              </a:rPr>
              <a:t>The dataset comes in CSV format.</a:t>
            </a:r>
          </a:p>
          <a:p>
            <a:r>
              <a:rPr lang="en-US" sz="2400">
                <a:cs typeface="Calibri"/>
              </a:rPr>
              <a:t>By converting the CSV to a parquet file, the performance of the queries improved significantly.</a:t>
            </a:r>
          </a:p>
          <a:p>
            <a:r>
              <a:rPr lang="en-US" sz="2400">
                <a:cs typeface="Calibri"/>
              </a:rPr>
              <a:t>Nearly 3 times the performance increase!!!</a:t>
            </a:r>
          </a:p>
          <a:p>
            <a:pPr marL="0" indent="0">
              <a:buNone/>
            </a:pPr>
            <a:endParaRPr lang="en-US" sz="2400">
              <a:cs typeface="Calibri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E878CD1-6BBA-4DEA-A8DD-0F8AB2B06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636345"/>
              </p:ext>
            </p:extLst>
          </p:nvPr>
        </p:nvGraphicFramePr>
        <p:xfrm>
          <a:off x="6891109" y="2492376"/>
          <a:ext cx="3217971" cy="3563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137">
                  <a:extLst>
                    <a:ext uri="{9D8B030D-6E8A-4147-A177-3AD203B41FA5}">
                      <a16:colId xmlns:a16="http://schemas.microsoft.com/office/drawing/2014/main" val="241076209"/>
                    </a:ext>
                  </a:extLst>
                </a:gridCol>
                <a:gridCol w="1433456">
                  <a:extLst>
                    <a:ext uri="{9D8B030D-6E8A-4147-A177-3AD203B41FA5}">
                      <a16:colId xmlns:a16="http://schemas.microsoft.com/office/drawing/2014/main" val="1314390062"/>
                    </a:ext>
                  </a:extLst>
                </a:gridCol>
                <a:gridCol w="708378">
                  <a:extLst>
                    <a:ext uri="{9D8B030D-6E8A-4147-A177-3AD203B41FA5}">
                      <a16:colId xmlns:a16="http://schemas.microsoft.com/office/drawing/2014/main" val="3346289789"/>
                    </a:ext>
                  </a:extLst>
                </a:gridCol>
              </a:tblGrid>
              <a:tr h="21255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Question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Before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After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2156248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13:47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3:02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00525804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2:40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1:04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1114858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2:39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1:28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446305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1:15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0:13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72095922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2:37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0:40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06566908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1:51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0:19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6901738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0:52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0:07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52721900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0:02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13339220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pPr algn="r"/>
                      <a:r>
                        <a:rPr lang="en-US" sz="12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0:17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70296912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Total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21:16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7:12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59080178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Time Saved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14:04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6674492"/>
                  </a:ext>
                </a:extLst>
              </a:tr>
              <a:tr h="212552">
                <a:tc>
                  <a:txBody>
                    <a:bodyPr/>
                    <a:lstStyle/>
                    <a:p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Conversion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1:18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55373787"/>
                  </a:ext>
                </a:extLst>
              </a:tr>
              <a:tr h="400098">
                <a:tc>
                  <a:txBody>
                    <a:bodyPr/>
                    <a:lstStyle/>
                    <a:p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First Run Time Saved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12:46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16378002"/>
                  </a:ext>
                </a:extLst>
              </a:tr>
              <a:tr h="400098">
                <a:tc>
                  <a:txBody>
                    <a:bodyPr/>
                    <a:lstStyle/>
                    <a:p>
                      <a:endParaRPr lang="en-US" sz="12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Subsequent Runtime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/>
                        <a:t>14:04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29694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37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Many question marks on black background">
            <a:extLst>
              <a:ext uri="{FF2B5EF4-FFF2-40B4-BE49-F238E27FC236}">
                <a16:creationId xmlns:a16="http://schemas.microsoft.com/office/drawing/2014/main" id="{86D3B63B-71D7-4595-A62D-31BB15BF96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618" r="-2" b="-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7711AA-91F7-46EF-8635-4C80DE53E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22286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68440-C9D0-4271-9315-ABE217E80190}"/>
              </a:ext>
            </a:extLst>
          </p:cNvPr>
          <p:cNvSpPr txBox="1"/>
          <p:nvPr/>
        </p:nvSpPr>
        <p:spPr>
          <a:xfrm>
            <a:off x="4382796" y="649480"/>
            <a:ext cx="6982810" cy="55460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4000"/>
              <a:t>Is there a change in the amount (volume and total sales) of liquor sales depending on the Year? Month? Around Holidays?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88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210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3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4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5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6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9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0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1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4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5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8" descr="Chart, bar chart&#10;&#10;Description automatically generated">
            <a:extLst>
              <a:ext uri="{FF2B5EF4-FFF2-40B4-BE49-F238E27FC236}">
                <a16:creationId xmlns:a16="http://schemas.microsoft.com/office/drawing/2014/main" id="{9A881E83-25DE-4D6F-9291-A73923673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62" y="1792227"/>
            <a:ext cx="5576819" cy="3276819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82A533A8-FDBD-4492-B5DB-50458498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9811" y="-578"/>
            <a:ext cx="5235342" cy="3429634"/>
          </a:xfrm>
          <a:prstGeom prst="rect">
            <a:avLst/>
          </a:prstGeom>
        </p:spPr>
      </p:pic>
      <p:pic>
        <p:nvPicPr>
          <p:cNvPr id="36" name="Picture 37" descr="Chart, line chart&#10;&#10;Description automatically generated">
            <a:extLst>
              <a:ext uri="{FF2B5EF4-FFF2-40B4-BE49-F238E27FC236}">
                <a16:creationId xmlns:a16="http://schemas.microsoft.com/office/drawing/2014/main" id="{E4B97129-D7F7-4CDE-AD76-3F2A7D37FC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79838" y="3575396"/>
            <a:ext cx="5231919" cy="3144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4B85B8-4DB5-4DC6-8CF0-8DC472FA1205}"/>
              </a:ext>
            </a:extLst>
          </p:cNvPr>
          <p:cNvSpPr txBox="1"/>
          <p:nvPr/>
        </p:nvSpPr>
        <p:spPr>
          <a:xfrm>
            <a:off x="732560" y="5062105"/>
            <a:ext cx="558337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NOTE: Data from year 2020 extrapolated based on average from months Jan. – Sept.</a:t>
            </a:r>
            <a:endParaRPr lang="en-US" sz="12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AC95340-1B0B-4D30-A08E-45BAFE386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47601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Total Sales by Year and by Month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31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908D4DE-7535-4B47-89CB-B8C9C1C74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489" y="259567"/>
            <a:ext cx="5273751" cy="317290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4B877AF2-42CC-4630-8D57-89A338345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431" y="1806984"/>
            <a:ext cx="5586942" cy="3408033"/>
          </a:xfrm>
          <a:prstGeom prst="rect">
            <a:avLst/>
          </a:prstGeom>
        </p:spPr>
      </p:pic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06AD43F-03F0-441F-B431-2717605574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087" y="3506122"/>
            <a:ext cx="5153988" cy="3092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5B9A22-5010-4F93-8A98-67C5B8CE403F}"/>
              </a:ext>
            </a:extLst>
          </p:cNvPr>
          <p:cNvSpPr txBox="1"/>
          <p:nvPr/>
        </p:nvSpPr>
        <p:spPr>
          <a:xfrm>
            <a:off x="836470" y="5209309"/>
            <a:ext cx="559203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</a:rPr>
              <a:t>NOTE: Data from year 2020 extrapolated based on average from months Jan. – Sept.</a:t>
            </a:r>
            <a:endParaRPr lang="en-US" sz="12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517C8E3-1F50-427B-BCE9-4F3868B1C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23214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Total Volume Sold by Year and by Month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8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0DF14-9536-4722-87DC-16E365892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769" y="96693"/>
            <a:ext cx="10515600" cy="1187018"/>
          </a:xfrm>
        </p:spPr>
        <p:txBody>
          <a:bodyPr/>
          <a:lstStyle/>
          <a:p>
            <a:r>
              <a:rPr lang="en-US">
                <a:cs typeface="Calibri Light"/>
              </a:rPr>
              <a:t>Holiday Sales</a:t>
            </a:r>
            <a:endParaRPr lang="en-US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843A7D8-A105-429E-8D2E-2E96FC3D6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535118"/>
              </p:ext>
            </p:extLst>
          </p:nvPr>
        </p:nvGraphicFramePr>
        <p:xfrm>
          <a:off x="191366" y="4033836"/>
          <a:ext cx="11720945" cy="26851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ECBDF51-2EA0-400F-AE98-D8A1D71D3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3067999"/>
              </p:ext>
            </p:extLst>
          </p:nvPr>
        </p:nvGraphicFramePr>
        <p:xfrm>
          <a:off x="188336" y="1117023"/>
          <a:ext cx="11727006" cy="2916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7555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09163-8395-4959-A986-6458467F2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359" y="122671"/>
            <a:ext cx="10515600" cy="1264950"/>
          </a:xfrm>
        </p:spPr>
        <p:txBody>
          <a:bodyPr>
            <a:normAutofit/>
          </a:bodyPr>
          <a:lstStyle/>
          <a:p>
            <a:r>
              <a:rPr lang="en-US">
                <a:ea typeface="+mj-lt"/>
                <a:cs typeface="+mj-lt"/>
              </a:rPr>
              <a:t>Holiday Volume Sold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CA1214F3-2487-4103-B7C1-7AE9AE309E8C}"/>
              </a:ext>
              <a:ext uri="{147F2762-F138-4A5C-976F-8EAC2B608ADB}">
                <a16:predDERef xmlns:a16="http://schemas.microsoft.com/office/drawing/2014/main" pred="{C843A7D8-A105-429E-8D2E-2E96FC3D6E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7557701"/>
              </p:ext>
            </p:extLst>
          </p:nvPr>
        </p:nvGraphicFramePr>
        <p:xfrm>
          <a:off x="275360" y="4055918"/>
          <a:ext cx="11639550" cy="247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0C4FF16-1BDD-4975-B70D-1C97B2566E58}"/>
              </a:ext>
              <a:ext uri="{147F2762-F138-4A5C-976F-8EAC2B608ADB}">
                <a16:predDERef xmlns:a16="http://schemas.microsoft.com/office/drawing/2014/main" pred="{0ECBDF51-2EA0-400F-AE98-D8A1D71D3E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855444"/>
              </p:ext>
            </p:extLst>
          </p:nvPr>
        </p:nvGraphicFramePr>
        <p:xfrm>
          <a:off x="276659" y="1025236"/>
          <a:ext cx="11636951" cy="30306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159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0">
            <a:extLst>
              <a:ext uri="{FF2B5EF4-FFF2-40B4-BE49-F238E27FC236}">
                <a16:creationId xmlns:a16="http://schemas.microsoft.com/office/drawing/2014/main" id="{3F24A09B-713F-43FC-AB6E-B88083968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B91AB35-C3B4-4B70-B3DD-13D63B7DA2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3975" y="2423149"/>
            <a:ext cx="0" cy="201168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40217C2-0708-4B86-B6F4-A8CD653B7FCE}"/>
              </a:ext>
            </a:extLst>
          </p:cNvPr>
          <p:cNvGrpSpPr/>
          <p:nvPr/>
        </p:nvGrpSpPr>
        <p:grpSpPr>
          <a:xfrm>
            <a:off x="7885692" y="5286104"/>
            <a:ext cx="3738563" cy="1195154"/>
            <a:chOff x="6956425" y="639763"/>
            <a:chExt cx="3738563" cy="1195154"/>
          </a:xfrm>
        </p:grpSpPr>
        <p:pic>
          <p:nvPicPr>
            <p:cNvPr id="8" name="Picture 8" descr="Table&#10;&#10;Description automatically generated">
              <a:extLst>
                <a:ext uri="{FF2B5EF4-FFF2-40B4-BE49-F238E27FC236}">
                  <a16:creationId xmlns:a16="http://schemas.microsoft.com/office/drawing/2014/main" id="{D56EF899-4E2D-48B0-8A84-2399B67973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4431" b="-855"/>
            <a:stretch/>
          </p:blipFill>
          <p:spPr>
            <a:xfrm>
              <a:off x="7002888" y="639763"/>
              <a:ext cx="3692100" cy="884238"/>
            </a:xfrm>
            <a:prstGeom prst="rect">
              <a:avLst/>
            </a:prstGeom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37B3A9D7-E5B5-4A3D-AF5D-28E3DF1C49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2466" b="-2778"/>
            <a:stretch/>
          </p:blipFill>
          <p:spPr>
            <a:xfrm>
              <a:off x="6956425" y="1593850"/>
              <a:ext cx="3738563" cy="241067"/>
            </a:xfrm>
            <a:prstGeom prst="rect">
              <a:avLst/>
            </a:prstGeom>
          </p:spPr>
        </p:pic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D3CA397-4C35-4EC5-9BBD-8B2A68826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960034" y="3684201"/>
            <a:ext cx="3738563" cy="1339850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E3641696-E3B3-4110-A515-BEA7401E6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0035" y="1969972"/>
            <a:ext cx="3738563" cy="1387475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2BEF0527-7943-4209-B60C-C68FC55027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0034" y="256904"/>
            <a:ext cx="3738563" cy="14636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C2F74-6C19-40F8-B283-B0D957000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0" y="677251"/>
            <a:ext cx="4675709" cy="557781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 algn="r"/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Which </a:t>
            </a:r>
            <a:r>
              <a:rPr lang="en-US" sz="5000">
                <a:solidFill>
                  <a:srgbClr val="FFFFFF"/>
                </a:solidFill>
              </a:rPr>
              <a:t>locale buys the most expensive liquor?</a:t>
            </a:r>
            <a:endParaRPr lang="en-US">
              <a:cs typeface="Calibri Light" panose="020F030202020403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D1B67-0538-4302-BE46-82B1286B1A78}"/>
              </a:ext>
            </a:extLst>
          </p:cNvPr>
          <p:cNvSpPr txBox="1"/>
          <p:nvPr/>
        </p:nvSpPr>
        <p:spPr>
          <a:xfrm>
            <a:off x="6155473" y="867937"/>
            <a:ext cx="1042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By City: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21A4A5B-B623-4AD4-B812-F9C204C34132}"/>
              </a:ext>
            </a:extLst>
          </p:cNvPr>
          <p:cNvSpPr txBox="1"/>
          <p:nvPr/>
        </p:nvSpPr>
        <p:spPr>
          <a:xfrm>
            <a:off x="6155472" y="2475571"/>
            <a:ext cx="1563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By </a:t>
            </a:r>
            <a:r>
              <a:rPr lang="en-US" b="1" err="1">
                <a:cs typeface="Calibri"/>
              </a:rPr>
              <a:t>Zipcode</a:t>
            </a:r>
            <a:r>
              <a:rPr lang="en-US" b="1">
                <a:cs typeface="Calibri"/>
              </a:rPr>
              <a:t>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26B44-7F62-499E-A432-1C2FF2A3C0AD}"/>
              </a:ext>
            </a:extLst>
          </p:cNvPr>
          <p:cNvSpPr txBox="1"/>
          <p:nvPr/>
        </p:nvSpPr>
        <p:spPr>
          <a:xfrm>
            <a:off x="6155472" y="4482791"/>
            <a:ext cx="15630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cs typeface="Calibri"/>
              </a:rPr>
              <a:t>By County: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CF66C0-EE7B-434B-9688-635D26435101}"/>
              </a:ext>
            </a:extLst>
          </p:cNvPr>
          <p:cNvSpPr txBox="1"/>
          <p:nvPr/>
        </p:nvSpPr>
        <p:spPr>
          <a:xfrm>
            <a:off x="-35491" y="6592867"/>
            <a:ext cx="470561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https://en.wikipedia.org/wiki/List_of_Iowa_locations_by_per_capita_income</a:t>
            </a:r>
          </a:p>
        </p:txBody>
      </p:sp>
    </p:spTree>
    <p:extLst>
      <p:ext uri="{BB962C8B-B14F-4D97-AF65-F5344CB8AC3E}">
        <p14:creationId xmlns:p14="http://schemas.microsoft.com/office/powerpoint/2010/main" val="3106156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924561D-756D-410B-973A-E68C2552C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77AF0971-0074-4E4E-9318-C1990C6FF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0849707A-24B1-45E4-8493-5DC15C57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E0FFD705-F03C-46B0-ABB9-3C24E093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520B12C0-88D0-4F6F-9F29-38E4D1D61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DEDD5A45-3641-4FE7-8375-EECF2DC9D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89BF55CA-60FC-479D-A85E-48626FC13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5AFBE5BF-E87A-408F-BBBD-44C3D04C0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1C27CF92-D148-45C8-88B6-F450B63DF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1CA2232-D147-480C-B1EE-665EE6ACC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7E67D92D-1CA9-43CE-8150-DF504F2BF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7B273169-B674-4C50-A14D-A943B9979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DF6183FA-653E-4533-9A0B-D249EC0B1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82EFE58-AAB0-4925-A176-6FF36BF87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3122AE75-4DBB-4E14-B0CA-DD1EAD89C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4ED7E672-90FC-4E8C-9C43-3AAE391C6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A5C0019E-5136-4C5E-A223-1E1717FD47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4">
              <a:extLst>
                <a:ext uri="{FF2B5EF4-FFF2-40B4-BE49-F238E27FC236}">
                  <a16:creationId xmlns:a16="http://schemas.microsoft.com/office/drawing/2014/main" id="{29705F60-CFE6-47C5-96E5-05E7731FC8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6">
              <a:extLst>
                <a:ext uri="{FF2B5EF4-FFF2-40B4-BE49-F238E27FC236}">
                  <a16:creationId xmlns:a16="http://schemas.microsoft.com/office/drawing/2014/main" id="{090E047C-18BC-4180-8D10-9F18F517BA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4">
              <a:extLst>
                <a:ext uri="{FF2B5EF4-FFF2-40B4-BE49-F238E27FC236}">
                  <a16:creationId xmlns:a16="http://schemas.microsoft.com/office/drawing/2014/main" id="{A153194A-C8B1-46DB-9C6B-9847B06FA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66">
              <a:extLst>
                <a:ext uri="{FF2B5EF4-FFF2-40B4-BE49-F238E27FC236}">
                  <a16:creationId xmlns:a16="http://schemas.microsoft.com/office/drawing/2014/main" id="{5C0235EA-4E98-43EA-9AAE-2BD893DEA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650"/>
            <a:ext cx="606972" cy="362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85A703-D9C1-4BA9-A869-9002D4783FF4}"/>
              </a:ext>
            </a:extLst>
          </p:cNvPr>
          <p:cNvSpPr txBox="1"/>
          <p:nvPr/>
        </p:nvSpPr>
        <p:spPr>
          <a:xfrm>
            <a:off x="4536448" y="9247"/>
            <a:ext cx="396983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/>
              <a:t>County Comparison</a:t>
            </a:r>
            <a:endParaRPr lang="en-US" sz="3200" b="1">
              <a:cs typeface="Calibri"/>
            </a:endParaRPr>
          </a:p>
        </p:txBody>
      </p:sp>
      <p:pic>
        <p:nvPicPr>
          <p:cNvPr id="15" name="Picture 44" descr="Table&#10;&#10;Description automatically generated">
            <a:extLst>
              <a:ext uri="{FF2B5EF4-FFF2-40B4-BE49-F238E27FC236}">
                <a16:creationId xmlns:a16="http://schemas.microsoft.com/office/drawing/2014/main" id="{48DB7BC7-5AC9-41CF-9FFB-98486C84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21" y="1236531"/>
            <a:ext cx="2817542" cy="180157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97" name="Group 96">
            <a:extLst>
              <a:ext uri="{FF2B5EF4-FFF2-40B4-BE49-F238E27FC236}">
                <a16:creationId xmlns:a16="http://schemas.microsoft.com/office/drawing/2014/main" id="{FEB242D3-BB03-41A1-93AE-AABF49E141BB}"/>
              </a:ext>
            </a:extLst>
          </p:cNvPr>
          <p:cNvGrpSpPr/>
          <p:nvPr/>
        </p:nvGrpSpPr>
        <p:grpSpPr>
          <a:xfrm>
            <a:off x="777147" y="806674"/>
            <a:ext cx="3852863" cy="2129789"/>
            <a:chOff x="777147" y="809648"/>
            <a:chExt cx="3852863" cy="1838741"/>
          </a:xfrm>
        </p:grpSpPr>
        <p:pic>
          <p:nvPicPr>
            <p:cNvPr id="39" name="Picture 7" descr="Text&#10;&#10;Description automatically generated">
              <a:extLst>
                <a:ext uri="{FF2B5EF4-FFF2-40B4-BE49-F238E27FC236}">
                  <a16:creationId xmlns:a16="http://schemas.microsoft.com/office/drawing/2014/main" id="{7B37D903-2408-4CC6-AA92-A5523A499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147" y="1265676"/>
              <a:ext cx="3852863" cy="138271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8E16A78-537D-4773-82B7-E2F17A4C35B5}"/>
                </a:ext>
              </a:extLst>
            </p:cNvPr>
            <p:cNvSpPr txBox="1"/>
            <p:nvPr/>
          </p:nvSpPr>
          <p:spPr>
            <a:xfrm>
              <a:off x="1942561" y="809648"/>
              <a:ext cx="2299110" cy="31886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u="sng"/>
                <a:t>Total Sales</a:t>
              </a:r>
              <a:endParaRPr lang="en-US" b="1" u="sng">
                <a:cs typeface="Calibri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3EE6C74-6FB2-4D1C-9393-817B0E370D39}"/>
              </a:ext>
            </a:extLst>
          </p:cNvPr>
          <p:cNvGrpSpPr/>
          <p:nvPr/>
        </p:nvGrpSpPr>
        <p:grpSpPr>
          <a:xfrm>
            <a:off x="7830294" y="808429"/>
            <a:ext cx="4252448" cy="2130403"/>
            <a:chOff x="7830294" y="841117"/>
            <a:chExt cx="4252448" cy="1809643"/>
          </a:xfrm>
        </p:grpSpPr>
        <p:pic>
          <p:nvPicPr>
            <p:cNvPr id="44" name="Picture 8" descr="Text&#10;&#10;Description automatically generated">
              <a:extLst>
                <a:ext uri="{FF2B5EF4-FFF2-40B4-BE49-F238E27FC236}">
                  <a16:creationId xmlns:a16="http://schemas.microsoft.com/office/drawing/2014/main" id="{4E886985-F989-4F41-A7EF-A6DC686B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0294" y="1262898"/>
              <a:ext cx="4252448" cy="13878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19F704A-55BA-4D1B-AB8E-59B7375E754C}"/>
                </a:ext>
              </a:extLst>
            </p:cNvPr>
            <p:cNvSpPr txBox="1"/>
            <p:nvPr/>
          </p:nvSpPr>
          <p:spPr>
            <a:xfrm>
              <a:off x="9468894" y="841117"/>
              <a:ext cx="977590" cy="313724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b="1" u="sng"/>
                <a:t>Volume</a:t>
              </a:r>
              <a:endParaRPr lang="en-US" b="1" u="sng">
                <a:cs typeface="Calibri"/>
              </a:endParaRPr>
            </a:p>
          </p:txBody>
        </p:sp>
      </p:grpSp>
      <p:graphicFrame>
        <p:nvGraphicFramePr>
          <p:cNvPr id="102" name="Table 101">
            <a:extLst>
              <a:ext uri="{FF2B5EF4-FFF2-40B4-BE49-F238E27FC236}">
                <a16:creationId xmlns:a16="http://schemas.microsoft.com/office/drawing/2014/main" id="{B50313D5-B461-4241-A131-4BA3F31D3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39372"/>
              </p:ext>
            </p:extLst>
          </p:nvPr>
        </p:nvGraphicFramePr>
        <p:xfrm>
          <a:off x="4515810" y="4052166"/>
          <a:ext cx="3248895" cy="183982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82965">
                  <a:extLst>
                    <a:ext uri="{9D8B030D-6E8A-4147-A177-3AD203B41FA5}">
                      <a16:colId xmlns:a16="http://schemas.microsoft.com/office/drawing/2014/main" val="1443003610"/>
                    </a:ext>
                  </a:extLst>
                </a:gridCol>
                <a:gridCol w="953266">
                  <a:extLst>
                    <a:ext uri="{9D8B030D-6E8A-4147-A177-3AD203B41FA5}">
                      <a16:colId xmlns:a16="http://schemas.microsoft.com/office/drawing/2014/main" val="1779895494"/>
                    </a:ext>
                  </a:extLst>
                </a:gridCol>
                <a:gridCol w="1212664">
                  <a:extLst>
                    <a:ext uri="{9D8B030D-6E8A-4147-A177-3AD203B41FA5}">
                      <a16:colId xmlns:a16="http://schemas.microsoft.com/office/drawing/2014/main" val="4235298732"/>
                    </a:ext>
                  </a:extLst>
                </a:gridCol>
              </a:tblGrid>
              <a:tr h="353785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County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$1k/Person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>
                          <a:effectLst/>
                        </a:rPr>
                        <a:t>Barrels/Person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66405964"/>
                  </a:ext>
                </a:extLst>
              </a:tr>
              <a:tr h="29517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Polk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1.21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0.38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66221637"/>
                  </a:ext>
                </a:extLst>
              </a:tr>
              <a:tr h="31552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Linn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0.34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53854064"/>
                  </a:ext>
                </a:extLst>
              </a:tr>
              <a:tr h="264638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Scott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0.34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2070566"/>
                  </a:ext>
                </a:extLst>
              </a:tr>
              <a:tr h="356243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Johnson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0.32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3614976"/>
                  </a:ext>
                </a:extLst>
              </a:tr>
              <a:tr h="25445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Black Hawk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/>
                        <a:t>0.37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68693414"/>
                  </a:ext>
                </a:extLst>
              </a:tr>
            </a:tbl>
          </a:graphicData>
        </a:graphic>
      </p:graphicFrame>
      <p:sp>
        <p:nvSpPr>
          <p:cNvPr id="109" name="TextBox 108">
            <a:extLst>
              <a:ext uri="{FF2B5EF4-FFF2-40B4-BE49-F238E27FC236}">
                <a16:creationId xmlns:a16="http://schemas.microsoft.com/office/drawing/2014/main" id="{E5A40F99-7468-4E08-8213-60261746ACB1}"/>
              </a:ext>
            </a:extLst>
          </p:cNvPr>
          <p:cNvSpPr txBox="1"/>
          <p:nvPr/>
        </p:nvSpPr>
        <p:spPr>
          <a:xfrm>
            <a:off x="8287266" y="3540209"/>
            <a:ext cx="394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Polk: </a:t>
            </a:r>
            <a:endParaRPr lang="en-US" u="sng">
              <a:cs typeface="Calibri"/>
            </a:endParaRPr>
          </a:p>
          <a:p>
            <a:pPr algn="ctr"/>
            <a:r>
              <a:rPr lang="en-US"/>
              <a:t>3% Higher Income than Linn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noProof="1">
                <a:cs typeface="Calibri"/>
              </a:rPr>
              <a:t>however</a:t>
            </a:r>
          </a:p>
          <a:p>
            <a:pPr algn="ctr"/>
            <a:r>
              <a:rPr lang="en-US" noProof="1">
                <a:cs typeface="Calibri"/>
              </a:rPr>
              <a:t>Spent 21% more on Alcohol</a:t>
            </a:r>
          </a:p>
          <a:p>
            <a:endParaRPr lang="en-US" noProof="1">
              <a:cs typeface="Calibri"/>
            </a:endParaRPr>
          </a:p>
          <a:p>
            <a:endParaRPr lang="en-US">
              <a:cs typeface="Calibri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4861A40-D4CD-425E-9489-7E226F8C09EC}"/>
              </a:ext>
            </a:extLst>
          </p:cNvPr>
          <p:cNvGrpSpPr/>
          <p:nvPr/>
        </p:nvGrpSpPr>
        <p:grpSpPr>
          <a:xfrm>
            <a:off x="1067865" y="4417737"/>
            <a:ext cx="2759738" cy="2133283"/>
            <a:chOff x="1114129" y="4485773"/>
            <a:chExt cx="2759738" cy="2133283"/>
          </a:xfrm>
        </p:grpSpPr>
        <p:pic>
          <p:nvPicPr>
            <p:cNvPr id="105" name="Picture 105" descr="Table&#10;&#10;Description automatically generated">
              <a:extLst>
                <a:ext uri="{FF2B5EF4-FFF2-40B4-BE49-F238E27FC236}">
                  <a16:creationId xmlns:a16="http://schemas.microsoft.com/office/drawing/2014/main" id="{2891ECE4-7BD4-4657-95B6-7EE01AF500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74" b="64609"/>
            <a:stretch/>
          </p:blipFill>
          <p:spPr>
            <a:xfrm>
              <a:off x="1140940" y="4485773"/>
              <a:ext cx="2732927" cy="884650"/>
            </a:xfrm>
            <a:prstGeom prst="rect">
              <a:avLst/>
            </a:prstGeom>
          </p:spPr>
        </p:pic>
        <p:pic>
          <p:nvPicPr>
            <p:cNvPr id="106" name="Picture 105" descr="Table&#10;&#10;Description automatically generated">
              <a:extLst>
                <a:ext uri="{FF2B5EF4-FFF2-40B4-BE49-F238E27FC236}">
                  <a16:creationId xmlns:a16="http://schemas.microsoft.com/office/drawing/2014/main" id="{5F4CB44E-F37B-4589-9233-2E3B00062B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8848" r="374" b="26472"/>
            <a:stretch/>
          </p:blipFill>
          <p:spPr>
            <a:xfrm>
              <a:off x="1140940" y="5402232"/>
              <a:ext cx="2732927" cy="366964"/>
            </a:xfrm>
            <a:prstGeom prst="rect">
              <a:avLst/>
            </a:prstGeom>
          </p:spPr>
        </p:pic>
        <p:pic>
          <p:nvPicPr>
            <p:cNvPr id="107" name="Picture 105" descr="Table&#10;&#10;Description automatically generated">
              <a:extLst>
                <a:ext uri="{FF2B5EF4-FFF2-40B4-BE49-F238E27FC236}">
                  <a16:creationId xmlns:a16="http://schemas.microsoft.com/office/drawing/2014/main" id="{079619AF-D82C-43CB-89CF-EE51D667E3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3951" r="374" b="411"/>
            <a:stretch/>
          </p:blipFill>
          <p:spPr>
            <a:xfrm>
              <a:off x="1140940" y="5824421"/>
              <a:ext cx="2732927" cy="390893"/>
            </a:xfrm>
            <a:prstGeom prst="rect">
              <a:avLst/>
            </a:prstGeom>
          </p:spPr>
        </p:pic>
        <p:pic>
          <p:nvPicPr>
            <p:cNvPr id="110" name="Picture 110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89C1607-33CE-4AE7-A11B-B7D32B19A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14129" y="6244406"/>
              <a:ext cx="2759714" cy="374650"/>
            </a:xfrm>
            <a:prstGeom prst="rect">
              <a:avLst/>
            </a:prstGeom>
          </p:spPr>
        </p:pic>
      </p:grpSp>
      <p:sp>
        <p:nvSpPr>
          <p:cNvPr id="112" name="TextBox 111">
            <a:extLst>
              <a:ext uri="{FF2B5EF4-FFF2-40B4-BE49-F238E27FC236}">
                <a16:creationId xmlns:a16="http://schemas.microsoft.com/office/drawing/2014/main" id="{DA24CB0F-F461-4C4B-B77C-89A64F642DF1}"/>
              </a:ext>
            </a:extLst>
          </p:cNvPr>
          <p:cNvSpPr txBox="1"/>
          <p:nvPr/>
        </p:nvSpPr>
        <p:spPr>
          <a:xfrm>
            <a:off x="8287266" y="4940641"/>
            <a:ext cx="394798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/>
              <a:t>Black Hawk: </a:t>
            </a:r>
            <a:endParaRPr lang="en-US"/>
          </a:p>
          <a:p>
            <a:pPr algn="ctr"/>
            <a:r>
              <a:rPr lang="en-US"/>
              <a:t>21% </a:t>
            </a:r>
            <a:r>
              <a:rPr lang="en-US" i="1"/>
              <a:t>Lower</a:t>
            </a:r>
            <a:r>
              <a:rPr lang="en-US"/>
              <a:t> Income than Linn</a:t>
            </a:r>
            <a:endParaRPr lang="en-US">
              <a:cs typeface="Calibri" panose="020F0502020204030204"/>
            </a:endParaRPr>
          </a:p>
          <a:p>
            <a:pPr algn="ctr"/>
            <a:r>
              <a:rPr lang="en-US" noProof="1">
                <a:cs typeface="Calibri"/>
              </a:rPr>
              <a:t>however</a:t>
            </a:r>
          </a:p>
          <a:p>
            <a:pPr algn="ctr"/>
            <a:r>
              <a:rPr lang="en-US" noProof="1">
                <a:cs typeface="Calibri"/>
              </a:rPr>
              <a:t>Spent 14% </a:t>
            </a:r>
            <a:r>
              <a:rPr lang="en-US" i="1" noProof="1">
                <a:cs typeface="Calibri"/>
              </a:rPr>
              <a:t>more</a:t>
            </a:r>
            <a:r>
              <a:rPr lang="en-US" noProof="1">
                <a:cs typeface="Calibri"/>
              </a:rPr>
              <a:t> on Alcohol</a:t>
            </a:r>
          </a:p>
          <a:p>
            <a:endParaRPr lang="en-US" noProof="1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8AB59FD-1BB8-4EE6-BF32-FFB66C640947}"/>
              </a:ext>
            </a:extLst>
          </p:cNvPr>
          <p:cNvSpPr txBox="1"/>
          <p:nvPr/>
        </p:nvSpPr>
        <p:spPr>
          <a:xfrm>
            <a:off x="5594864" y="784018"/>
            <a:ext cx="14979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/>
              <a:t>Population</a:t>
            </a:r>
            <a:endParaRPr lang="en-US" b="1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55BDDF4-27E8-4BFF-952C-2C02CA6E0560}"/>
              </a:ext>
            </a:extLst>
          </p:cNvPr>
          <p:cNvCxnSpPr/>
          <p:nvPr/>
        </p:nvCxnSpPr>
        <p:spPr>
          <a:xfrm flipV="1">
            <a:off x="600522" y="3169023"/>
            <a:ext cx="11590116" cy="51259"/>
          </a:xfrm>
          <a:prstGeom prst="straightConnector1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1DFCA5F6-67B9-4B2A-ACFA-AA50F4F99FDA}"/>
              </a:ext>
            </a:extLst>
          </p:cNvPr>
          <p:cNvCxnSpPr>
            <a:cxnSpLocks/>
          </p:cNvCxnSpPr>
          <p:nvPr/>
        </p:nvCxnSpPr>
        <p:spPr>
          <a:xfrm flipV="1">
            <a:off x="590908" y="3195395"/>
            <a:ext cx="11639057" cy="55198"/>
          </a:xfrm>
          <a:prstGeom prst="straightConnector1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AF3371F3-AED7-40A9-8737-7F53F10493CB}"/>
              </a:ext>
            </a:extLst>
          </p:cNvPr>
          <p:cNvSpPr txBox="1"/>
          <p:nvPr/>
        </p:nvSpPr>
        <p:spPr>
          <a:xfrm rot="-5400000">
            <a:off x="-70758" y="1355271"/>
            <a:ext cx="7293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FA3B5DB-1F82-4E9E-96F5-613465B54129}"/>
              </a:ext>
            </a:extLst>
          </p:cNvPr>
          <p:cNvSpPr txBox="1"/>
          <p:nvPr/>
        </p:nvSpPr>
        <p:spPr>
          <a:xfrm rot="-5400000">
            <a:off x="-223158" y="4822371"/>
            <a:ext cx="10450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A44986B1-0CF4-4ACC-B1CA-896F3EBA7C8D}"/>
              </a:ext>
            </a:extLst>
          </p:cNvPr>
          <p:cNvSpPr txBox="1"/>
          <p:nvPr/>
        </p:nvSpPr>
        <p:spPr>
          <a:xfrm>
            <a:off x="1122749" y="3539475"/>
            <a:ext cx="31653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1. Polk County = $596 mil.</a:t>
            </a:r>
          </a:p>
          <a:p>
            <a:r>
              <a:rPr lang="en-US">
                <a:cs typeface="Calibri"/>
              </a:rPr>
              <a:t>2.</a:t>
            </a:r>
            <a:r>
              <a:rPr lang="en-US" baseline="30000">
                <a:cs typeface="Calibri"/>
              </a:rPr>
              <a:t> </a:t>
            </a:r>
            <a:r>
              <a:rPr lang="en-US">
                <a:cs typeface="Calibri"/>
              </a:rPr>
              <a:t> Linn County = $230 mil.</a:t>
            </a:r>
          </a:p>
        </p:txBody>
      </p:sp>
    </p:spTree>
    <p:extLst>
      <p:ext uri="{BB962C8B-B14F-4D97-AF65-F5344CB8AC3E}">
        <p14:creationId xmlns:p14="http://schemas.microsoft.com/office/powerpoint/2010/main" val="3170155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26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Project 2</vt:lpstr>
      <vt:lpstr>Data Source</vt:lpstr>
      <vt:lpstr>PowerPoint Presentation</vt:lpstr>
      <vt:lpstr>Total Sales by Year and by Month</vt:lpstr>
      <vt:lpstr>Total Volume Sold by Year and by Month</vt:lpstr>
      <vt:lpstr>Holiday Sales</vt:lpstr>
      <vt:lpstr>Holiday Volume Sold</vt:lpstr>
      <vt:lpstr>Which locale buys the most expensive liquor?</vt:lpstr>
      <vt:lpstr>PowerPoint Presentation</vt:lpstr>
      <vt:lpstr>PowerPoint Presentation</vt:lpstr>
      <vt:lpstr>Which category of liquor is the most expensive? Inexpensive? Most popular category?</vt:lpstr>
      <vt:lpstr>Liquor Most Expensive, Liquor Least Expensive</vt:lpstr>
      <vt:lpstr>Most Popular Category</vt:lpstr>
      <vt:lpstr>Which vendor made the most on liquor sales? What was their best-selling category?</vt:lpstr>
      <vt:lpstr>PowerPoint Presentation</vt:lpstr>
      <vt:lpstr>PowerPoint Presentation</vt:lpstr>
      <vt:lpstr>PowerPoint Presentation</vt:lpstr>
      <vt:lpstr> Which liquors are the most expensive? </vt:lpstr>
      <vt:lpstr>Discrepancies explained</vt:lpstr>
      <vt:lpstr> Which liquors are the least expensive? </vt:lpstr>
      <vt:lpstr> Which liquors are the most popular by Volume? Most popular by total sales?</vt:lpstr>
      <vt:lpstr> Liquors with the highest and lowest average profit margins</vt:lpstr>
      <vt:lpstr> Is there a change in the amount (volume and  total sales) of liquor sales due to COVID-19?</vt:lpstr>
      <vt:lpstr>Which day of the week contains the most alcohol purchases?</vt:lpstr>
      <vt:lpstr>Optimization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19</cp:revision>
  <dcterms:created xsi:type="dcterms:W3CDTF">2021-11-12T17:57:55Z</dcterms:created>
  <dcterms:modified xsi:type="dcterms:W3CDTF">2021-11-19T15:09:53Z</dcterms:modified>
</cp:coreProperties>
</file>